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4" r:id="rId3"/>
  </p:sldMasterIdLst>
  <p:notesMasterIdLst>
    <p:notesMasterId r:id="rId54"/>
  </p:notesMasterIdLst>
  <p:sldIdLst>
    <p:sldId id="256" r:id="rId4"/>
    <p:sldId id="313" r:id="rId5"/>
    <p:sldId id="312" r:id="rId6"/>
    <p:sldId id="284" r:id="rId7"/>
    <p:sldId id="305" r:id="rId8"/>
    <p:sldId id="318" r:id="rId9"/>
    <p:sldId id="278" r:id="rId10"/>
    <p:sldId id="262" r:id="rId11"/>
    <p:sldId id="276" r:id="rId12"/>
    <p:sldId id="279" r:id="rId13"/>
    <p:sldId id="281" r:id="rId14"/>
    <p:sldId id="285" r:id="rId15"/>
    <p:sldId id="263" r:id="rId16"/>
    <p:sldId id="264" r:id="rId17"/>
    <p:sldId id="286" r:id="rId18"/>
    <p:sldId id="271" r:id="rId19"/>
    <p:sldId id="273" r:id="rId20"/>
    <p:sldId id="287" r:id="rId21"/>
    <p:sldId id="267" r:id="rId22"/>
    <p:sldId id="314" r:id="rId23"/>
    <p:sldId id="315" r:id="rId24"/>
    <p:sldId id="321" r:id="rId25"/>
    <p:sldId id="283" r:id="rId26"/>
    <p:sldId id="324" r:id="rId27"/>
    <p:sldId id="330" r:id="rId28"/>
    <p:sldId id="325" r:id="rId29"/>
    <p:sldId id="268" r:id="rId30"/>
    <p:sldId id="288" r:id="rId31"/>
    <p:sldId id="311" r:id="rId32"/>
    <p:sldId id="327" r:id="rId33"/>
    <p:sldId id="332" r:id="rId34"/>
    <p:sldId id="291" r:id="rId35"/>
    <p:sldId id="292" r:id="rId36"/>
    <p:sldId id="293" r:id="rId37"/>
    <p:sldId id="295" r:id="rId38"/>
    <p:sldId id="296" r:id="rId39"/>
    <p:sldId id="320" r:id="rId40"/>
    <p:sldId id="304" r:id="rId41"/>
    <p:sldId id="298" r:id="rId42"/>
    <p:sldId id="299" r:id="rId43"/>
    <p:sldId id="300" r:id="rId44"/>
    <p:sldId id="301" r:id="rId45"/>
    <p:sldId id="316" r:id="rId46"/>
    <p:sldId id="317" r:id="rId47"/>
    <p:sldId id="328" r:id="rId48"/>
    <p:sldId id="326" r:id="rId49"/>
    <p:sldId id="322" r:id="rId50"/>
    <p:sldId id="331" r:id="rId51"/>
    <p:sldId id="302" r:id="rId52"/>
    <p:sldId id="269" r:id="rId53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thabiseng May" initials="NM" lastIdx="7" clrIdx="0">
    <p:extLst>
      <p:ext uri="{19B8F6BF-5375-455C-9EA6-DF929625EA0E}">
        <p15:presenceInfo xmlns:p15="http://schemas.microsoft.com/office/powerpoint/2012/main" userId="S::Nthabiseng.May@fpb.org.za::c6821908-7795-4891-aae4-705a283cf8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8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end%20Analysis%202019\Annual%20Analysis%20(2019-20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end%20Analysis%202019\Annual%20Analysis%20(2019-20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end%20Analysis%202019\Annual%20Analysis%20(2019-20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end%20Analysis%202019\Annual%20Analysis%20(2019-20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rend%20Analysis%202019\Annual%20Analysis%20(2019-20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Classification!$C$140</c:f>
              <c:strCache>
                <c:ptCount val="1"/>
                <c:pt idx="0">
                  <c:v>Annual Submissions(2019/20)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A5-46C3-BFA2-02DF7FD6DD7C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A5-46C3-BFA2-02DF7FD6DD7C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A5-46C3-BFA2-02DF7FD6DD7C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A5-46C3-BFA2-02DF7FD6DD7C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A5-46C3-BFA2-02DF7FD6DD7C}"/>
              </c:ext>
            </c:extLst>
          </c:dPt>
          <c:dLbls>
            <c:dLbl>
              <c:idx val="0"/>
              <c:layout>
                <c:manualLayout>
                  <c:x val="-0.27394375480182365"/>
                  <c:y val="-8.338734736243619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A5-46C3-BFA2-02DF7FD6DD7C}"/>
                </c:ext>
              </c:extLst>
            </c:dLbl>
            <c:dLbl>
              <c:idx val="1"/>
              <c:layout>
                <c:manualLayout>
                  <c:x val="0.11729071963891054"/>
                  <c:y val="3.43628710579092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A5-46C3-BFA2-02DF7FD6DD7C}"/>
                </c:ext>
              </c:extLst>
            </c:dLbl>
            <c:dLbl>
              <c:idx val="2"/>
              <c:layout>
                <c:manualLayout>
                  <c:x val="-0.1078121213713692"/>
                  <c:y val="1.14585751743550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A5-46C3-BFA2-02DF7FD6DD7C}"/>
                </c:ext>
              </c:extLst>
            </c:dLbl>
            <c:dLbl>
              <c:idx val="3"/>
              <c:layout>
                <c:manualLayout>
                  <c:x val="0.13904338153503895"/>
                  <c:y val="4.902037170391176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A5-46C3-BFA2-02DF7FD6DD7C}"/>
                </c:ext>
              </c:extLst>
            </c:dLbl>
            <c:dLbl>
              <c:idx val="4"/>
              <c:layout>
                <c:manualLayout>
                  <c:x val="-0.22292048032371928"/>
                  <c:y val="-1.51310171685810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A5-46C3-BFA2-02DF7FD6DD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Classification!$B$141:$B$145</c:f>
              <c:strCache>
                <c:ptCount val="5"/>
                <c:pt idx="0">
                  <c:v>Submissions Received</c:v>
                </c:pt>
                <c:pt idx="1">
                  <c:v>Rejections</c:v>
                </c:pt>
                <c:pt idx="2">
                  <c:v>Cancellations</c:v>
                </c:pt>
                <c:pt idx="3">
                  <c:v>Content Classified</c:v>
                </c:pt>
                <c:pt idx="4">
                  <c:v>Appeal Applications</c:v>
                </c:pt>
              </c:strCache>
            </c:strRef>
          </c:cat>
          <c:val>
            <c:numRef>
              <c:f>Classification!$C$141:$C$145</c:f>
              <c:numCache>
                <c:formatCode>General</c:formatCode>
                <c:ptCount val="5"/>
                <c:pt idx="0" formatCode="#,##0">
                  <c:v>1243</c:v>
                </c:pt>
                <c:pt idx="1">
                  <c:v>45</c:v>
                </c:pt>
                <c:pt idx="2" formatCode="#,##0">
                  <c:v>13</c:v>
                </c:pt>
                <c:pt idx="3">
                  <c:v>1185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1A5-46C3-BFA2-02DF7FD6D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Annual Applications per Province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'Registrations &amp; Renewals'!$C$43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88E-2"/>
                  <c:y val="-1.12241306435780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73-4512-875A-2D280F809A46}"/>
                </c:ext>
              </c:extLst>
            </c:dLbl>
            <c:dLbl>
              <c:idx val="1"/>
              <c:layout>
                <c:manualLayout>
                  <c:x val="1.8518518518518517E-2"/>
                  <c:y val="-1.403016330447254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73-4512-875A-2D280F809A46}"/>
                </c:ext>
              </c:extLst>
            </c:dLbl>
            <c:dLbl>
              <c:idx val="2"/>
              <c:layout>
                <c:manualLayout>
                  <c:x val="9.2592592592592587E-3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73-4512-875A-2D280F809A46}"/>
                </c:ext>
              </c:extLst>
            </c:dLbl>
            <c:dLbl>
              <c:idx val="3"/>
              <c:layout>
                <c:manualLayout>
                  <c:x val="1.0802469135802413E-2"/>
                  <c:y val="-8.418097982683463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73-4512-875A-2D280F809A46}"/>
                </c:ext>
              </c:extLst>
            </c:dLbl>
            <c:dLbl>
              <c:idx val="4"/>
              <c:layout>
                <c:manualLayout>
                  <c:x val="1.3888888888888833E-2"/>
                  <c:y val="-1.12241306435779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73-4512-875A-2D280F809A46}"/>
                </c:ext>
              </c:extLst>
            </c:dLbl>
            <c:dLbl>
              <c:idx val="5"/>
              <c:layout>
                <c:manualLayout>
                  <c:x val="1.2345679012345678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73-4512-875A-2D280F809A46}"/>
                </c:ext>
              </c:extLst>
            </c:dLbl>
            <c:dLbl>
              <c:idx val="6"/>
              <c:layout>
                <c:manualLayout>
                  <c:x val="1.5432098765432098E-2"/>
                  <c:y val="-8.418097982683463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73-4512-875A-2D280F809A46}"/>
                </c:ext>
              </c:extLst>
            </c:dLbl>
            <c:dLbl>
              <c:idx val="7"/>
              <c:layout>
                <c:manualLayout>
                  <c:x val="9.2592592592592587E-3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73-4512-875A-2D280F809A46}"/>
                </c:ext>
              </c:extLst>
            </c:dLbl>
            <c:dLbl>
              <c:idx val="8"/>
              <c:layout>
                <c:manualLayout>
                  <c:x val="1.388888888888888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73-4512-875A-2D280F809A46}"/>
                </c:ext>
              </c:extLst>
            </c:dLbl>
            <c:dLbl>
              <c:idx val="9"/>
              <c:layout>
                <c:manualLayout>
                  <c:x val="2.1604938271604826E-2"/>
                  <c:y val="-1.964222862626141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73-4512-875A-2D280F809A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'Registrations &amp; Renewals'!$B$44:$B$53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International</c:v>
                </c:pt>
              </c:strCache>
            </c:strRef>
          </c:cat>
          <c:val>
            <c:numRef>
              <c:f>'Registrations &amp; Renewals'!$C$44:$C$53</c:f>
              <c:numCache>
                <c:formatCode>General</c:formatCode>
                <c:ptCount val="10"/>
                <c:pt idx="0">
                  <c:v>159</c:v>
                </c:pt>
                <c:pt idx="1">
                  <c:v>61</c:v>
                </c:pt>
                <c:pt idx="2">
                  <c:v>1284</c:v>
                </c:pt>
                <c:pt idx="3">
                  <c:v>548</c:v>
                </c:pt>
                <c:pt idx="4">
                  <c:v>67</c:v>
                </c:pt>
                <c:pt idx="5">
                  <c:v>101</c:v>
                </c:pt>
                <c:pt idx="6">
                  <c:v>67</c:v>
                </c:pt>
                <c:pt idx="7">
                  <c:v>35</c:v>
                </c:pt>
                <c:pt idx="8">
                  <c:v>489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73-4512-875A-2D280F809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7532576"/>
        <c:axId val="1702066368"/>
        <c:axId val="0"/>
      </c:bar3DChart>
      <c:catAx>
        <c:axId val="867532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066368"/>
        <c:crosses val="autoZero"/>
        <c:auto val="1"/>
        <c:lblAlgn val="ctr"/>
        <c:lblOffset val="100"/>
        <c:noMultiLvlLbl val="0"/>
      </c:catAx>
      <c:valAx>
        <c:axId val="1702066368"/>
        <c:scaling>
          <c:orientation val="minMax"/>
        </c:scaling>
        <c:delete val="0"/>
        <c:axPos val="l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532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'Registrations &amp; Renewals'!$C$5</c:f>
              <c:strCache>
                <c:ptCount val="1"/>
                <c:pt idx="0">
                  <c:v>New Registrations</c:v>
                </c:pt>
              </c:strCache>
            </c:strRef>
          </c:tx>
          <c:invertIfNegative val="0"/>
          <c:cat>
            <c:strRef>
              <c:f>'Registrations &amp; Renewals'!$B$6:$B$15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International</c:v>
                </c:pt>
              </c:strCache>
            </c:strRef>
          </c:cat>
          <c:val>
            <c:numRef>
              <c:f>'Registrations &amp; Renewals'!$C$6:$C$15</c:f>
              <c:numCache>
                <c:formatCode>General</c:formatCode>
                <c:ptCount val="10"/>
                <c:pt idx="0">
                  <c:v>10</c:v>
                </c:pt>
                <c:pt idx="1">
                  <c:v>7</c:v>
                </c:pt>
                <c:pt idx="2">
                  <c:v>174</c:v>
                </c:pt>
                <c:pt idx="3">
                  <c:v>79</c:v>
                </c:pt>
                <c:pt idx="4">
                  <c:v>15</c:v>
                </c:pt>
                <c:pt idx="5">
                  <c:v>18</c:v>
                </c:pt>
                <c:pt idx="6">
                  <c:v>8</c:v>
                </c:pt>
                <c:pt idx="7">
                  <c:v>5</c:v>
                </c:pt>
                <c:pt idx="8">
                  <c:v>85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ED-4469-A510-3F22074834A4}"/>
            </c:ext>
          </c:extLst>
        </c:ser>
        <c:ser>
          <c:idx val="1"/>
          <c:order val="1"/>
          <c:tx>
            <c:strRef>
              <c:f>'Registrations &amp; Renewals'!$D$5</c:f>
              <c:strCache>
                <c:ptCount val="1"/>
                <c:pt idx="0">
                  <c:v>Annual Renewals</c:v>
                </c:pt>
              </c:strCache>
            </c:strRef>
          </c:tx>
          <c:invertIfNegative val="0"/>
          <c:cat>
            <c:strRef>
              <c:f>'Registrations &amp; Renewals'!$B$6:$B$15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International</c:v>
                </c:pt>
              </c:strCache>
            </c:strRef>
          </c:cat>
          <c:val>
            <c:numRef>
              <c:f>'Registrations &amp; Renewals'!$D$6:$D$15</c:f>
              <c:numCache>
                <c:formatCode>General</c:formatCode>
                <c:ptCount val="10"/>
                <c:pt idx="0">
                  <c:v>149</c:v>
                </c:pt>
                <c:pt idx="1">
                  <c:v>54</c:v>
                </c:pt>
                <c:pt idx="2">
                  <c:v>1110</c:v>
                </c:pt>
                <c:pt idx="3">
                  <c:v>469</c:v>
                </c:pt>
                <c:pt idx="4">
                  <c:v>52</c:v>
                </c:pt>
                <c:pt idx="5">
                  <c:v>83</c:v>
                </c:pt>
                <c:pt idx="6">
                  <c:v>59</c:v>
                </c:pt>
                <c:pt idx="7">
                  <c:v>30</c:v>
                </c:pt>
                <c:pt idx="8">
                  <c:v>404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ED-4469-A510-3F2207483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311040"/>
        <c:axId val="164312576"/>
        <c:axId val="0"/>
      </c:bar3DChart>
      <c:catAx>
        <c:axId val="164311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4312576"/>
        <c:crosses val="autoZero"/>
        <c:auto val="1"/>
        <c:lblAlgn val="ctr"/>
        <c:lblOffset val="100"/>
        <c:noMultiLvlLbl val="0"/>
      </c:catAx>
      <c:valAx>
        <c:axId val="1643125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4311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Distribution Type for</a:t>
            </a:r>
            <a:r>
              <a:rPr lang="en-US" sz="1000" baseline="0"/>
              <a:t> 2019/20</a:t>
            </a:r>
            <a:endParaRPr lang="en-US" sz="100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'Registrations &amp; Renewals'!$C$111</c:f>
              <c:strCache>
                <c:ptCount val="1"/>
                <c:pt idx="0">
                  <c:v>Distribution Type per Annum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C7-47C7-B5EF-4EF75841190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C7-47C7-B5EF-4EF75841190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C7-47C7-B5EF-4EF758411905}"/>
                </c:ext>
              </c:extLst>
            </c:dLbl>
            <c:dLbl>
              <c:idx val="1"/>
              <c:layout>
                <c:manualLayout>
                  <c:x val="3.3538893298387744E-3"/>
                  <c:y val="-3.6643022139502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DC7-47C7-B5EF-4EF758411905}"/>
                </c:ext>
              </c:extLst>
            </c:dLbl>
            <c:dLbl>
              <c:idx val="2"/>
              <c:layout>
                <c:manualLayout>
                  <c:x val="-2.1901007446342532E-2"/>
                  <c:y val="-3.38600451467269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C7-47C7-B5EF-4EF7584119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'Registrations &amp; Renewals'!$B$112:$B$114</c:f>
              <c:strCache>
                <c:ptCount val="3"/>
                <c:pt idx="0">
                  <c:v>DVD Material/Games/Exhibitor of Films/Retailers</c:v>
                </c:pt>
                <c:pt idx="1">
                  <c:v>Internet Service Providers</c:v>
                </c:pt>
                <c:pt idx="2">
                  <c:v>Adult Shops</c:v>
                </c:pt>
              </c:strCache>
            </c:strRef>
          </c:cat>
          <c:val>
            <c:numRef>
              <c:f>'Registrations &amp; Renewals'!$C$112:$C$114</c:f>
              <c:numCache>
                <c:formatCode>General</c:formatCode>
                <c:ptCount val="3"/>
                <c:pt idx="0" formatCode="#,##0">
                  <c:v>2383</c:v>
                </c:pt>
                <c:pt idx="1">
                  <c:v>311</c:v>
                </c:pt>
                <c:pt idx="2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C7-47C7-B5EF-4EF758411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9821664"/>
        <c:axId val="1781659920"/>
        <c:axId val="0"/>
      </c:bar3DChart>
      <c:catAx>
        <c:axId val="1529821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1659920"/>
        <c:crosses val="autoZero"/>
        <c:auto val="1"/>
        <c:lblAlgn val="ctr"/>
        <c:lblOffset val="100"/>
        <c:noMultiLvlLbl val="0"/>
      </c:catAx>
      <c:valAx>
        <c:axId val="178165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821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'Registrations &amp; Renewals'!$B$144</c:f>
              <c:strCache>
                <c:ptCount val="1"/>
                <c:pt idx="0">
                  <c:v>Applications Received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'Registrations &amp; Renewals'!$C$143:$G$143</c:f>
              <c:strCache>
                <c:ptCount val="5"/>
                <c:pt idx="0">
                  <c:v> (2015/16) </c:v>
                </c:pt>
                <c:pt idx="1">
                  <c:v> (2016/17)</c:v>
                </c:pt>
                <c:pt idx="2">
                  <c:v> (2017/18)</c:v>
                </c:pt>
                <c:pt idx="3">
                  <c:v>(2018/19)</c:v>
                </c:pt>
                <c:pt idx="4">
                  <c:v>2019/20</c:v>
                </c:pt>
              </c:strCache>
            </c:strRef>
          </c:cat>
          <c:val>
            <c:numRef>
              <c:f>'Registrations &amp; Renewals'!$C$144:$G$144</c:f>
              <c:numCache>
                <c:formatCode>#,##0</c:formatCode>
                <c:ptCount val="5"/>
                <c:pt idx="0">
                  <c:v>2880</c:v>
                </c:pt>
                <c:pt idx="1">
                  <c:v>2472</c:v>
                </c:pt>
                <c:pt idx="2">
                  <c:v>3401</c:v>
                </c:pt>
                <c:pt idx="3">
                  <c:v>3414</c:v>
                </c:pt>
                <c:pt idx="4" formatCode="General">
                  <c:v>3865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C-4461-89AB-1676464EFC9F}"/>
            </c:ext>
          </c:extLst>
        </c:ser>
        <c:ser>
          <c:idx val="1"/>
          <c:order val="1"/>
          <c:tx>
            <c:strRef>
              <c:f>'Registrations &amp; Renewals'!$B$145</c:f>
              <c:strCache>
                <c:ptCount val="1"/>
                <c:pt idx="0">
                  <c:v>Rejections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'Registrations &amp; Renewals'!$C$143:$G$143</c:f>
              <c:strCache>
                <c:ptCount val="5"/>
                <c:pt idx="0">
                  <c:v> (2015/16) </c:v>
                </c:pt>
                <c:pt idx="1">
                  <c:v> (2016/17)</c:v>
                </c:pt>
                <c:pt idx="2">
                  <c:v> (2017/18)</c:v>
                </c:pt>
                <c:pt idx="3">
                  <c:v>(2018/19)</c:v>
                </c:pt>
                <c:pt idx="4">
                  <c:v>2019/20</c:v>
                </c:pt>
              </c:strCache>
            </c:strRef>
          </c:cat>
          <c:val>
            <c:numRef>
              <c:f>'Registrations &amp; Renewals'!$C$145:$G$145</c:f>
              <c:numCache>
                <c:formatCode>General</c:formatCode>
                <c:ptCount val="5"/>
                <c:pt idx="0">
                  <c:v>399</c:v>
                </c:pt>
                <c:pt idx="1">
                  <c:v>268</c:v>
                </c:pt>
                <c:pt idx="2">
                  <c:v>465</c:v>
                </c:pt>
                <c:pt idx="3">
                  <c:v>607</c:v>
                </c:pt>
                <c:pt idx="4">
                  <c:v>1050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C-4461-89AB-1676464EFC9F}"/>
            </c:ext>
          </c:extLst>
        </c:ser>
        <c:ser>
          <c:idx val="2"/>
          <c:order val="2"/>
          <c:tx>
            <c:strRef>
              <c:f>'Registrations &amp; Renewals'!$B$146</c:f>
              <c:strCache>
                <c:ptCount val="1"/>
                <c:pt idx="0">
                  <c:v>Reg/Renewals  Processed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'Registrations &amp; Renewals'!$C$143:$G$143</c:f>
              <c:strCache>
                <c:ptCount val="5"/>
                <c:pt idx="0">
                  <c:v> (2015/16) </c:v>
                </c:pt>
                <c:pt idx="1">
                  <c:v> (2016/17)</c:v>
                </c:pt>
                <c:pt idx="2">
                  <c:v> (2017/18)</c:v>
                </c:pt>
                <c:pt idx="3">
                  <c:v>(2018/19)</c:v>
                </c:pt>
                <c:pt idx="4">
                  <c:v>2019/20</c:v>
                </c:pt>
              </c:strCache>
            </c:strRef>
          </c:cat>
          <c:val>
            <c:numRef>
              <c:f>'Registrations &amp; Renewals'!$C$146:$G$146</c:f>
              <c:numCache>
                <c:formatCode>#,##0</c:formatCode>
                <c:ptCount val="5"/>
                <c:pt idx="0">
                  <c:v>2481</c:v>
                </c:pt>
                <c:pt idx="1">
                  <c:v>2203</c:v>
                </c:pt>
                <c:pt idx="2">
                  <c:v>2936</c:v>
                </c:pt>
                <c:pt idx="3">
                  <c:v>2807</c:v>
                </c:pt>
                <c:pt idx="4" formatCode="General">
                  <c:v>2815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6C-4461-89AB-1676464EF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61360832"/>
        <c:axId val="1781713168"/>
        <c:axId val="0"/>
      </c:bar3DChart>
      <c:catAx>
        <c:axId val="1861360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713168"/>
        <c:crosses val="autoZero"/>
        <c:auto val="1"/>
        <c:lblAlgn val="ctr"/>
        <c:lblOffset val="100"/>
        <c:noMultiLvlLbl val="0"/>
      </c:catAx>
      <c:valAx>
        <c:axId val="178171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60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100" dirty="0"/>
              <a:t> Turnaround Times 2019/20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'Registrations &amp; Renewals'!$C$179</c:f>
              <c:strCache>
                <c:ptCount val="1"/>
                <c:pt idx="0">
                  <c:v>Annual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D60093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  <a:contourClr>
                  <a:srgbClr val="D60093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55-40B2-97F8-C2D0135BC55F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2C55-40B2-97F8-C2D0135BC55F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2C55-40B2-97F8-C2D0135BC55F}"/>
              </c:ext>
            </c:extLst>
          </c:dPt>
          <c:dLbls>
            <c:dLbl>
              <c:idx val="0"/>
              <c:layout>
                <c:manualLayout>
                  <c:x val="0"/>
                  <c:y val="8.21596244131454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38%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55-40B2-97F8-C2D0135BC55F}"/>
                </c:ext>
              </c:extLst>
            </c:dLbl>
            <c:dLbl>
              <c:idx val="1"/>
              <c:layout>
                <c:manualLayout>
                  <c:x val="2.0104543626858931E-3"/>
                  <c:y val="0.101721439749608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 baseline="0">
                        <a:solidFill>
                          <a:sysClr val="windowText" lastClr="000000"/>
                        </a:solidFill>
                      </a:rPr>
                      <a:t>62%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55-40B2-97F8-C2D0135BC5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'Registrations &amp; Renewals'!$B$180:$B$182</c:f>
              <c:strCache>
                <c:ptCount val="3"/>
                <c:pt idx="0">
                  <c:v>Classified within 5-days</c:v>
                </c:pt>
                <c:pt idx="1">
                  <c:v>Classified within 8-days</c:v>
                </c:pt>
                <c:pt idx="2">
                  <c:v>Classified above 8-days</c:v>
                </c:pt>
              </c:strCache>
            </c:strRef>
          </c:cat>
          <c:val>
            <c:numRef>
              <c:f>'Registrations &amp; Renewals'!$C$180:$C$182</c:f>
              <c:numCache>
                <c:formatCode>General</c:formatCode>
                <c:ptCount val="3"/>
                <c:pt idx="0">
                  <c:v>1080</c:v>
                </c:pt>
                <c:pt idx="1">
                  <c:v>1735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55-40B2-97F8-C2D0135BC5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12300496"/>
        <c:axId val="1781704016"/>
        <c:axId val="0"/>
      </c:bar3DChart>
      <c:catAx>
        <c:axId val="1612300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704016"/>
        <c:crosses val="autoZero"/>
        <c:auto val="1"/>
        <c:lblAlgn val="ctr"/>
        <c:lblOffset val="100"/>
        <c:noMultiLvlLbl val="0"/>
      </c:catAx>
      <c:valAx>
        <c:axId val="1781704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300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ZA" sz="1100" b="0" dirty="0"/>
              <a:t>Annual</a:t>
            </a:r>
            <a:r>
              <a:rPr lang="en-ZA" sz="1100" b="0" baseline="0" dirty="0"/>
              <a:t> Submissions (</a:t>
            </a:r>
            <a:r>
              <a:rPr lang="en-ZA" sz="800" b="0" baseline="0" dirty="0">
                <a:solidFill>
                  <a:srgbClr val="FFFF00"/>
                </a:solidFill>
              </a:rPr>
              <a:t>excluding rejections</a:t>
            </a:r>
            <a:r>
              <a:rPr lang="en-ZA" sz="1100" b="0" baseline="0" dirty="0"/>
              <a:t>) from  01 April 2019 - 31 March 2020</a:t>
            </a:r>
            <a:endParaRPr lang="en-ZA" sz="1100" b="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Classification!$C$41</c:f>
              <c:strCache>
                <c:ptCount val="1"/>
                <c:pt idx="0">
                  <c:v>QUARTER 1</c:v>
                </c:pt>
              </c:strCache>
            </c:strRef>
          </c:tx>
          <c:invertIfNegative val="0"/>
          <c:cat>
            <c:strRef>
              <c:f>Classification!$B$42:$B$46</c:f>
              <c:strCache>
                <c:ptCount val="5"/>
                <c:pt idx="0">
                  <c:v>Johannesburg</c:v>
                </c:pt>
                <c:pt idx="1">
                  <c:v>Durban</c:v>
                </c:pt>
                <c:pt idx="2">
                  <c:v>Cape Town</c:v>
                </c:pt>
                <c:pt idx="3">
                  <c:v>Eastern Cape</c:v>
                </c:pt>
                <c:pt idx="4">
                  <c:v>International</c:v>
                </c:pt>
              </c:strCache>
            </c:strRef>
          </c:cat>
          <c:val>
            <c:numRef>
              <c:f>Classification!$C$42:$C$46</c:f>
              <c:numCache>
                <c:formatCode>General</c:formatCode>
                <c:ptCount val="5"/>
                <c:pt idx="0">
                  <c:v>249</c:v>
                </c:pt>
                <c:pt idx="1">
                  <c:v>21</c:v>
                </c:pt>
                <c:pt idx="2">
                  <c:v>3</c:v>
                </c:pt>
                <c:pt idx="3">
                  <c:v>0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7-4077-BF77-16F4FC5C225F}"/>
            </c:ext>
          </c:extLst>
        </c:ser>
        <c:ser>
          <c:idx val="1"/>
          <c:order val="1"/>
          <c:tx>
            <c:strRef>
              <c:f>Classification!$D$41</c:f>
              <c:strCache>
                <c:ptCount val="1"/>
                <c:pt idx="0">
                  <c:v>QUARTER 2</c:v>
                </c:pt>
              </c:strCache>
            </c:strRef>
          </c:tx>
          <c:invertIfNegative val="0"/>
          <c:cat>
            <c:strRef>
              <c:f>Classification!$B$42:$B$46</c:f>
              <c:strCache>
                <c:ptCount val="5"/>
                <c:pt idx="0">
                  <c:v>Johannesburg</c:v>
                </c:pt>
                <c:pt idx="1">
                  <c:v>Durban</c:v>
                </c:pt>
                <c:pt idx="2">
                  <c:v>Cape Town</c:v>
                </c:pt>
                <c:pt idx="3">
                  <c:v>Eastern Cape</c:v>
                </c:pt>
                <c:pt idx="4">
                  <c:v>International</c:v>
                </c:pt>
              </c:strCache>
            </c:strRef>
          </c:cat>
          <c:val>
            <c:numRef>
              <c:f>Classification!$D$42:$D$46</c:f>
              <c:numCache>
                <c:formatCode>General</c:formatCode>
                <c:ptCount val="5"/>
                <c:pt idx="0">
                  <c:v>275</c:v>
                </c:pt>
                <c:pt idx="1">
                  <c:v>20</c:v>
                </c:pt>
                <c:pt idx="2">
                  <c:v>9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27-4077-BF77-16F4FC5C225F}"/>
            </c:ext>
          </c:extLst>
        </c:ser>
        <c:ser>
          <c:idx val="2"/>
          <c:order val="2"/>
          <c:tx>
            <c:strRef>
              <c:f>Classification!$E$41</c:f>
              <c:strCache>
                <c:ptCount val="1"/>
                <c:pt idx="0">
                  <c:v>QUARTER 3</c:v>
                </c:pt>
              </c:strCache>
            </c:strRef>
          </c:tx>
          <c:invertIfNegative val="0"/>
          <c:cat>
            <c:strRef>
              <c:f>Classification!$B$42:$B$46</c:f>
              <c:strCache>
                <c:ptCount val="5"/>
                <c:pt idx="0">
                  <c:v>Johannesburg</c:v>
                </c:pt>
                <c:pt idx="1">
                  <c:v>Durban</c:v>
                </c:pt>
                <c:pt idx="2">
                  <c:v>Cape Town</c:v>
                </c:pt>
                <c:pt idx="3">
                  <c:v>Eastern Cape</c:v>
                </c:pt>
                <c:pt idx="4">
                  <c:v>International</c:v>
                </c:pt>
              </c:strCache>
            </c:strRef>
          </c:cat>
          <c:val>
            <c:numRef>
              <c:f>Classification!$E$42:$E$46</c:f>
              <c:numCache>
                <c:formatCode>General</c:formatCode>
                <c:ptCount val="5"/>
                <c:pt idx="0">
                  <c:v>215</c:v>
                </c:pt>
                <c:pt idx="1">
                  <c:v>24</c:v>
                </c:pt>
                <c:pt idx="2">
                  <c:v>7</c:v>
                </c:pt>
                <c:pt idx="3">
                  <c:v>0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27-4077-BF77-16F4FC5C225F}"/>
            </c:ext>
          </c:extLst>
        </c:ser>
        <c:ser>
          <c:idx val="3"/>
          <c:order val="3"/>
          <c:tx>
            <c:strRef>
              <c:f>Classification!$F$41</c:f>
              <c:strCache>
                <c:ptCount val="1"/>
                <c:pt idx="0">
                  <c:v>QUARTER 4</c:v>
                </c:pt>
              </c:strCache>
            </c:strRef>
          </c:tx>
          <c:invertIfNegative val="0"/>
          <c:cat>
            <c:strRef>
              <c:f>Classification!$B$42:$B$46</c:f>
              <c:strCache>
                <c:ptCount val="5"/>
                <c:pt idx="0">
                  <c:v>Johannesburg</c:v>
                </c:pt>
                <c:pt idx="1">
                  <c:v>Durban</c:v>
                </c:pt>
                <c:pt idx="2">
                  <c:v>Cape Town</c:v>
                </c:pt>
                <c:pt idx="3">
                  <c:v>Eastern Cape</c:v>
                </c:pt>
                <c:pt idx="4">
                  <c:v>International</c:v>
                </c:pt>
              </c:strCache>
            </c:strRef>
          </c:cat>
          <c:val>
            <c:numRef>
              <c:f>Classification!$F$42:$F$46</c:f>
              <c:numCache>
                <c:formatCode>General</c:formatCode>
                <c:ptCount val="5"/>
                <c:pt idx="0">
                  <c:v>167</c:v>
                </c:pt>
                <c:pt idx="1">
                  <c:v>14</c:v>
                </c:pt>
                <c:pt idx="2">
                  <c:v>8</c:v>
                </c:pt>
                <c:pt idx="3">
                  <c:v>1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27-4077-BF77-16F4FC5C22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396032"/>
        <c:axId val="160397568"/>
        <c:axId val="0"/>
      </c:bar3DChart>
      <c:catAx>
        <c:axId val="160396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0397568"/>
        <c:crosses val="autoZero"/>
        <c:auto val="1"/>
        <c:lblAlgn val="ctr"/>
        <c:lblOffset val="100"/>
        <c:noMultiLvlLbl val="0"/>
      </c:catAx>
      <c:valAx>
        <c:axId val="1603975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0396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Classification Genres per Annum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Classification!$I$4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chemeClr val="accent5">
                <a:alpha val="88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5">
                  <a:lumMod val="50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73-46FD-BF9F-2A289E75DB4F}"/>
                </c:ext>
              </c:extLst>
            </c:dLbl>
            <c:dLbl>
              <c:idx val="1"/>
              <c:layout>
                <c:manualLayout>
                  <c:x val="2.4691358024691357E-2"/>
                  <c:y val="-4.770255523520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73-46FD-BF9F-2A289E75DB4F}"/>
                </c:ext>
              </c:extLst>
            </c:dLbl>
            <c:dLbl>
              <c:idx val="2"/>
              <c:layout>
                <c:manualLayout>
                  <c:x val="2.0061728395061727E-2"/>
                  <c:y val="-4.20904899134173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73-46FD-BF9F-2A289E75DB4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73-46FD-BF9F-2A289E75DB4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73-46FD-BF9F-2A289E75DB4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73-46FD-BF9F-2A289E75DB4F}"/>
                </c:ext>
              </c:extLst>
            </c:dLbl>
            <c:dLbl>
              <c:idx val="6"/>
              <c:layout>
                <c:manualLayout>
                  <c:x val="2.4691358024691357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73-46FD-BF9F-2A289E75DB4F}"/>
                </c:ext>
              </c:extLst>
            </c:dLbl>
            <c:dLbl>
              <c:idx val="7"/>
              <c:layout>
                <c:manualLayout>
                  <c:x val="2.0061728395061616E-2"/>
                  <c:y val="-3.086635926983936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73-46FD-BF9F-2A289E75DB4F}"/>
                </c:ext>
              </c:extLst>
            </c:dLbl>
            <c:spPr>
              <a:solidFill>
                <a:schemeClr val="accent5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Classification!$H$5:$H$12</c:f>
              <c:strCache>
                <c:ptCount val="8"/>
                <c:pt idx="0">
                  <c:v>General</c:v>
                </c:pt>
                <c:pt idx="1">
                  <c:v>Exemptions</c:v>
                </c:pt>
                <c:pt idx="2">
                  <c:v>Erotica</c:v>
                </c:pt>
                <c:pt idx="3">
                  <c:v>Theatre (Feature)</c:v>
                </c:pt>
                <c:pt idx="4">
                  <c:v>Theatre (Trailer)</c:v>
                </c:pt>
                <c:pt idx="5">
                  <c:v>Games</c:v>
                </c:pt>
                <c:pt idx="6">
                  <c:v>Publications</c:v>
                </c:pt>
                <c:pt idx="7">
                  <c:v>Film Festivals</c:v>
                </c:pt>
              </c:strCache>
            </c:strRef>
          </c:cat>
          <c:val>
            <c:numRef>
              <c:f>Classification!$I$5:$I$12</c:f>
              <c:numCache>
                <c:formatCode>General</c:formatCode>
                <c:ptCount val="8"/>
                <c:pt idx="0">
                  <c:v>390</c:v>
                </c:pt>
                <c:pt idx="1">
                  <c:v>15</c:v>
                </c:pt>
                <c:pt idx="2">
                  <c:v>5</c:v>
                </c:pt>
                <c:pt idx="3">
                  <c:v>247</c:v>
                </c:pt>
                <c:pt idx="4">
                  <c:v>286</c:v>
                </c:pt>
                <c:pt idx="5">
                  <c:v>221</c:v>
                </c:pt>
                <c:pt idx="6">
                  <c:v>0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3-46FD-BF9F-2A289E75DB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120316496"/>
        <c:axId val="2048263520"/>
        <c:axId val="0"/>
      </c:bar3DChart>
      <c:catAx>
        <c:axId val="112031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263520"/>
        <c:crosses val="autoZero"/>
        <c:auto val="1"/>
        <c:lblAlgn val="ctr"/>
        <c:lblOffset val="100"/>
        <c:noMultiLvlLbl val="0"/>
      </c:catAx>
      <c:valAx>
        <c:axId val="2048263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20316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/>
              <a:t>Annual Classification Formats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Classification!$C$89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C1E-4719-B93E-F12B262E966C}"/>
              </c:ext>
            </c:extLst>
          </c:dPt>
          <c:dPt>
            <c:idx val="1"/>
            <c:invertIfNegative val="0"/>
            <c:bubble3D val="0"/>
            <c:spPr>
              <a:solidFill>
                <a:srgbClr val="D60093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C1E-4719-B93E-F12B262E966C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C1E-4719-B93E-F12B262E966C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C1E-4719-B93E-F12B262E966C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C1E-4719-B93E-F12B262E966C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C1E-4719-B93E-F12B262E966C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C1E-4719-B93E-F12B262E966C}"/>
              </c:ext>
            </c:extLst>
          </c:dPt>
          <c:dLbls>
            <c:dLbl>
              <c:idx val="0"/>
              <c:layout>
                <c:manualLayout>
                  <c:x val="8.4860828241683801E-3"/>
                  <c:y val="6.613756613756613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1E-4719-B93E-F12B262E966C}"/>
                </c:ext>
              </c:extLst>
            </c:dLbl>
            <c:dLbl>
              <c:idx val="1"/>
              <c:layout>
                <c:manualLayout>
                  <c:x val="1.3577732518669382E-2"/>
                  <c:y val="-3.306878306878319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1E-4719-B93E-F12B262E966C}"/>
                </c:ext>
              </c:extLst>
            </c:dLbl>
            <c:dLbl>
              <c:idx val="3"/>
              <c:layout>
                <c:manualLayout>
                  <c:x val="5.0916496945010185E-3"/>
                  <c:y val="9.920634920634890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1E-4719-B93E-F12B262E966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1E-4719-B93E-F12B262E966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1E-4719-B93E-F12B262E966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1E-4719-B93E-F12B262E966C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1E-4719-B93E-F12B262E96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Classification!$B$90:$B$103</c:f>
              <c:strCache>
                <c:ptCount val="14"/>
                <c:pt idx="0">
                  <c:v>DVD</c:v>
                </c:pt>
                <c:pt idx="1">
                  <c:v>Blu-Ray</c:v>
                </c:pt>
                <c:pt idx="2">
                  <c:v>3D Blu-Ray</c:v>
                </c:pt>
                <c:pt idx="3">
                  <c:v>2D Theatre</c:v>
                </c:pt>
                <c:pt idx="4">
                  <c:v>2D Imax Theatre</c:v>
                </c:pt>
                <c:pt idx="5">
                  <c:v>3D Imax Theatre</c:v>
                </c:pt>
                <c:pt idx="6">
                  <c:v>3D Theatre</c:v>
                </c:pt>
                <c:pt idx="7">
                  <c:v>3D 4DX Theatre</c:v>
                </c:pt>
                <c:pt idx="8">
                  <c:v>Console Games</c:v>
                </c:pt>
                <c:pt idx="9">
                  <c:v>PC Games</c:v>
                </c:pt>
                <c:pt idx="10">
                  <c:v>Mobile Games</c:v>
                </c:pt>
                <c:pt idx="11">
                  <c:v>Online Links</c:v>
                </c:pt>
                <c:pt idx="12">
                  <c:v>Adult Magazines</c:v>
                </c:pt>
                <c:pt idx="13">
                  <c:v>Synopsis</c:v>
                </c:pt>
              </c:strCache>
            </c:strRef>
          </c:cat>
          <c:val>
            <c:numRef>
              <c:f>Classification!$C$90:$C$103</c:f>
              <c:numCache>
                <c:formatCode>General</c:formatCode>
                <c:ptCount val="14"/>
                <c:pt idx="0">
                  <c:v>310</c:v>
                </c:pt>
                <c:pt idx="1">
                  <c:v>9</c:v>
                </c:pt>
                <c:pt idx="2">
                  <c:v>0</c:v>
                </c:pt>
                <c:pt idx="3">
                  <c:v>532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123</c:v>
                </c:pt>
                <c:pt idx="9">
                  <c:v>98</c:v>
                </c:pt>
                <c:pt idx="10">
                  <c:v>0</c:v>
                </c:pt>
                <c:pt idx="11">
                  <c:v>91</c:v>
                </c:pt>
                <c:pt idx="12">
                  <c:v>0</c:v>
                </c:pt>
                <c:pt idx="1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C1E-4719-B93E-F12B262E9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711228224"/>
        <c:axId val="1781764752"/>
        <c:axId val="0"/>
      </c:bar3DChart>
      <c:catAx>
        <c:axId val="17112282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81764752"/>
        <c:crosses val="autoZero"/>
        <c:auto val="1"/>
        <c:lblAlgn val="ctr"/>
        <c:lblOffset val="100"/>
        <c:noMultiLvlLbl val="0"/>
      </c:catAx>
      <c:valAx>
        <c:axId val="1781764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Formats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1228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Classification!$B$109</c:f>
              <c:strCache>
                <c:ptCount val="1"/>
                <c:pt idx="0">
                  <c:v>International</c:v>
                </c:pt>
              </c:strCache>
            </c:strRef>
          </c:tx>
          <c:invertIfNegative val="0"/>
          <c:cat>
            <c:strRef>
              <c:f>Classification!$C$108:$F$108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Classification!$C$109:$F$109</c:f>
              <c:numCache>
                <c:formatCode>General</c:formatCode>
                <c:ptCount val="4"/>
                <c:pt idx="0">
                  <c:v>303</c:v>
                </c:pt>
                <c:pt idx="1">
                  <c:v>276</c:v>
                </c:pt>
                <c:pt idx="2">
                  <c:v>208</c:v>
                </c:pt>
                <c:pt idx="3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E9-4CF4-B4DB-D8C49B3FA06A}"/>
            </c:ext>
          </c:extLst>
        </c:ser>
        <c:ser>
          <c:idx val="1"/>
          <c:order val="1"/>
          <c:tx>
            <c:strRef>
              <c:f>Classification!$B$110</c:f>
              <c:strCache>
                <c:ptCount val="1"/>
                <c:pt idx="0">
                  <c:v>India (Bollywood)</c:v>
                </c:pt>
              </c:strCache>
            </c:strRef>
          </c:tx>
          <c:invertIfNegative val="0"/>
          <c:cat>
            <c:strRef>
              <c:f>Classification!$C$108:$F$108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Classification!$C$110:$F$110</c:f>
              <c:numCache>
                <c:formatCode>General</c:formatCode>
                <c:ptCount val="4"/>
                <c:pt idx="0">
                  <c:v>16</c:v>
                </c:pt>
                <c:pt idx="1">
                  <c:v>19</c:v>
                </c:pt>
                <c:pt idx="2">
                  <c:v>21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E9-4CF4-B4DB-D8C49B3FA06A}"/>
            </c:ext>
          </c:extLst>
        </c:ser>
        <c:ser>
          <c:idx val="2"/>
          <c:order val="2"/>
          <c:tx>
            <c:strRef>
              <c:f>Classification!$B$111</c:f>
              <c:strCache>
                <c:ptCount val="1"/>
                <c:pt idx="0">
                  <c:v>South Africa (Local)</c:v>
                </c:pt>
              </c:strCache>
            </c:strRef>
          </c:tx>
          <c:invertIfNegative val="0"/>
          <c:cat>
            <c:strRef>
              <c:f>Classification!$C$108:$F$108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Classification!$C$111:$F$111</c:f>
              <c:numCache>
                <c:formatCode>General</c:formatCode>
                <c:ptCount val="4"/>
                <c:pt idx="0">
                  <c:v>26</c:v>
                </c:pt>
                <c:pt idx="1">
                  <c:v>49</c:v>
                </c:pt>
                <c:pt idx="2">
                  <c:v>29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E9-4CF4-B4DB-D8C49B3FA06A}"/>
            </c:ext>
          </c:extLst>
        </c:ser>
        <c:ser>
          <c:idx val="3"/>
          <c:order val="3"/>
          <c:tx>
            <c:strRef>
              <c:f>Classification!$B$112</c:f>
              <c:strCache>
                <c:ptCount val="1"/>
                <c:pt idx="0">
                  <c:v>Nigeria (Nollywood)</c:v>
                </c:pt>
              </c:strCache>
            </c:strRef>
          </c:tx>
          <c:invertIfNegative val="0"/>
          <c:cat>
            <c:strRef>
              <c:f>Classification!$C$108:$F$108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Classification!$C$112:$F$112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E9-4CF4-B4DB-D8C49B3FA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3987456"/>
        <c:axId val="163988992"/>
        <c:axId val="0"/>
      </c:bar3DChart>
      <c:catAx>
        <c:axId val="163987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988992"/>
        <c:crosses val="autoZero"/>
        <c:auto val="1"/>
        <c:lblAlgn val="ctr"/>
        <c:lblOffset val="100"/>
        <c:noMultiLvlLbl val="0"/>
      </c:catAx>
      <c:valAx>
        <c:axId val="163988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39874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6981627296588"/>
          <c:y val="0.21186793615083829"/>
          <c:w val="0.82303435674082959"/>
          <c:h val="0.703880764904387"/>
        </c:manualLayout>
      </c:layout>
      <c:lineChart>
        <c:grouping val="standard"/>
        <c:varyColors val="0"/>
        <c:ser>
          <c:idx val="0"/>
          <c:order val="0"/>
          <c:tx>
            <c:strRef>
              <c:f>Classification!$B$183</c:f>
              <c:strCache>
                <c:ptCount val="1"/>
                <c:pt idx="0">
                  <c:v>Submissions Received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5"/>
              </a:outerShdw>
            </a:effectLst>
          </c:spPr>
          <c:marker>
            <c:symbol val="none"/>
          </c:marker>
          <c:dLbls>
            <c:spPr>
              <a:solidFill>
                <a:schemeClr val="lt1"/>
              </a:solidFill>
              <a:ln>
                <a:solidFill>
                  <a:schemeClr val="accent5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Classification!$C$182:$G$182</c:f>
              <c:strCache>
                <c:ptCount val="5"/>
                <c:pt idx="0">
                  <c:v>(2015/16)</c:v>
                </c:pt>
                <c:pt idx="1">
                  <c:v>(2016/17)</c:v>
                </c:pt>
                <c:pt idx="2">
                  <c:v>(2017/18)</c:v>
                </c:pt>
                <c:pt idx="3">
                  <c:v>(2018//19)</c:v>
                </c:pt>
                <c:pt idx="4">
                  <c:v>(2019/20)</c:v>
                </c:pt>
              </c:strCache>
            </c:strRef>
          </c:cat>
          <c:val>
            <c:numRef>
              <c:f>Classification!$C$183:$G$183</c:f>
              <c:numCache>
                <c:formatCode>General</c:formatCode>
                <c:ptCount val="5"/>
                <c:pt idx="0">
                  <c:v>1988</c:v>
                </c:pt>
                <c:pt idx="1">
                  <c:v>1869</c:v>
                </c:pt>
                <c:pt idx="2">
                  <c:v>1965</c:v>
                </c:pt>
                <c:pt idx="3">
                  <c:v>1657</c:v>
                </c:pt>
                <c:pt idx="4">
                  <c:v>1243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89-4ADD-B0B9-F4FFF65B1C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993451696"/>
        <c:axId val="1993980384"/>
      </c:lineChart>
      <c:catAx>
        <c:axId val="199345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980384"/>
        <c:crosses val="autoZero"/>
        <c:auto val="1"/>
        <c:lblAlgn val="ctr"/>
        <c:lblOffset val="100"/>
        <c:noMultiLvlLbl val="0"/>
      </c:catAx>
      <c:valAx>
        <c:axId val="1993980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345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Classification!$C$201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1F4-4B0F-9C98-ED78B36D324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1F4-4B0F-9C98-ED78B36D324B}"/>
              </c:ext>
            </c:extLst>
          </c:dPt>
          <c:dLbls>
            <c:dLbl>
              <c:idx val="0"/>
              <c:layout>
                <c:manualLayout>
                  <c:x val="-1.90258751902591E-3"/>
                  <c:y val="0.1118827160493827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F4-4B0F-9C98-ED78B36D324B}"/>
                </c:ext>
              </c:extLst>
            </c:dLbl>
            <c:dLbl>
              <c:idx val="1"/>
              <c:layout>
                <c:manualLayout>
                  <c:x val="3.8051750380517502E-3"/>
                  <c:y val="0.1388888888888889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F4-4B0F-9C98-ED78B36D324B}"/>
                </c:ext>
              </c:extLst>
            </c:dLbl>
            <c:dLbl>
              <c:idx val="2"/>
              <c:layout>
                <c:manualLayout>
                  <c:x val="3.8051750380517502E-3"/>
                  <c:y val="7.330246913580232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F4-4B0F-9C98-ED78B36D32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Classification!$B$202:$B$204</c:f>
              <c:strCache>
                <c:ptCount val="3"/>
                <c:pt idx="0">
                  <c:v>Classified within 5-days</c:v>
                </c:pt>
                <c:pt idx="1">
                  <c:v>Classified within 8-days</c:v>
                </c:pt>
                <c:pt idx="2">
                  <c:v>Classified above 8-days</c:v>
                </c:pt>
              </c:strCache>
            </c:strRef>
          </c:cat>
          <c:val>
            <c:numRef>
              <c:f>Classification!$C$202:$C$204</c:f>
              <c:numCache>
                <c:formatCode>General</c:formatCode>
                <c:ptCount val="3"/>
                <c:pt idx="0">
                  <c:v>728</c:v>
                </c:pt>
                <c:pt idx="1">
                  <c:v>369</c:v>
                </c:pt>
                <c:pt idx="2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F4-4B0F-9C98-ED78B36D32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1206224"/>
        <c:axId val="1702076352"/>
        <c:axId val="0"/>
      </c:bar3DChart>
      <c:catAx>
        <c:axId val="171120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076352"/>
        <c:crosses val="autoZero"/>
        <c:auto val="1"/>
        <c:lblAlgn val="ctr"/>
        <c:lblOffset val="100"/>
        <c:noMultiLvlLbl val="0"/>
      </c:catAx>
      <c:valAx>
        <c:axId val="1702076352"/>
        <c:scaling>
          <c:orientation val="minMax"/>
        </c:scaling>
        <c:delete val="0"/>
        <c:axPos val="l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1206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200"/>
              <a:t>Received Applications 2019/20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6F-4774-97C3-A402FF3CA930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16F-4774-97C3-A402FF3CA930}"/>
              </c:ext>
            </c:extLst>
          </c:dPt>
          <c:dLbls>
            <c:dLbl>
              <c:idx val="1"/>
              <c:layout>
                <c:manualLayout>
                  <c:x val="0.15853437876960194"/>
                  <c:y val="-0.205047324500192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99517490952957"/>
                      <c:h val="0.178537707403642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16F-4774-97C3-A402FF3CA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'Registrations &amp; Renewals'!$I$14:$I$15</c:f>
              <c:strCache>
                <c:ptCount val="2"/>
                <c:pt idx="0">
                  <c:v>Rejections</c:v>
                </c:pt>
                <c:pt idx="1">
                  <c:v>Processed New Registration &amp; Annual Renewals </c:v>
                </c:pt>
              </c:strCache>
            </c:strRef>
          </c:cat>
          <c:val>
            <c:numRef>
              <c:f>'Registrations &amp; Renewals'!$J$14:$J$15</c:f>
              <c:numCache>
                <c:formatCode>#,##0</c:formatCode>
                <c:ptCount val="2"/>
                <c:pt idx="0" formatCode="General">
                  <c:v>1050</c:v>
                </c:pt>
                <c:pt idx="1">
                  <c:v>2815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6F-4774-97C3-A402FF3CA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/>
              <a:t>Annual Comparisons on Manual and Online Processing of Applications for (2019/20)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'Registrations &amp; Renewals'!$C$161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5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6C2-4546-8ECE-D70128245A11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5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6C2-4546-8ECE-D70128245A11}"/>
              </c:ext>
            </c:extLst>
          </c:dPt>
          <c:dLbls>
            <c:dLbl>
              <c:idx val="0"/>
              <c:layout>
                <c:manualLayout>
                  <c:x val="7.6173065204144094E-3"/>
                  <c:y val="-1.035263563226378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C2-4546-8ECE-D70128245A1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C2-4546-8ECE-D70128245A1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C2-4546-8ECE-D70128245A11}"/>
                </c:ext>
              </c:extLst>
            </c:dLbl>
            <c:dLbl>
              <c:idx val="3"/>
              <c:layout>
                <c:manualLayout>
                  <c:x val="-1.9804996953077393E-2"/>
                  <c:y val="-3.8822383620989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C2-4546-8ECE-D70128245A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'Registrations &amp; Renewals'!$B$162:$B$165</c:f>
              <c:strCache>
                <c:ptCount val="4"/>
                <c:pt idx="0">
                  <c:v>Internal Processing of applications</c:v>
                </c:pt>
                <c:pt idx="1">
                  <c:v>Internal Rejections</c:v>
                </c:pt>
                <c:pt idx="2">
                  <c:v>Online processing/Self Service processing</c:v>
                </c:pt>
                <c:pt idx="3">
                  <c:v>Online Rejections</c:v>
                </c:pt>
              </c:strCache>
            </c:strRef>
          </c:cat>
          <c:val>
            <c:numRef>
              <c:f>'Registrations &amp; Renewals'!$C$162:$C$165</c:f>
              <c:numCache>
                <c:formatCode>General</c:formatCode>
                <c:ptCount val="4"/>
                <c:pt idx="0">
                  <c:v>2197</c:v>
                </c:pt>
                <c:pt idx="1">
                  <c:v>902</c:v>
                </c:pt>
                <c:pt idx="2">
                  <c:v>618</c:v>
                </c:pt>
                <c:pt idx="3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C2-4546-8ECE-D70128245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6350736"/>
        <c:axId val="1993967904"/>
        <c:axId val="0"/>
      </c:bar3DChart>
      <c:catAx>
        <c:axId val="646350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93967904"/>
        <c:crosses val="autoZero"/>
        <c:auto val="1"/>
        <c:lblAlgn val="ctr"/>
        <c:lblOffset val="100"/>
        <c:noMultiLvlLbl val="0"/>
      </c:catAx>
      <c:valAx>
        <c:axId val="199396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350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2T13:20:20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972 1583 5393,'-101'30'1723,"100"-30"-1710,0 0 0,1 0 0,-1 0 0,0 0 0,1 0 0,-1-1-1,1 1 1,-1 0 0,0 0 0,1 0 0,-1-1 0,1 1 0,-1 0 0,0-1-1,1 1 1,-1 0 0,1-1 0,-1 1 0,1-1 0,0 1 0,-1-1 0,1 1 0,-1-1-1,1 1 1,0-1 0,-1 1 0,1-1 0,0 1 0,0-1 0,-1 0 0,1 1 0,0-1-13,-9-30-51,7 22 81,-1-2-20,0 6 3,1-1 0,0 0 0,0 0 0,1 0 0,0 0 0,0-1 0,0 1 0,1 0 1,0 0-1,0-1 0,1-1-13,0 7 29,0-1 0,-1 1 0,1 0 0,0 0 0,0 0 1,0 0-1,0 0 0,1 0 0,-1 0 0,0 0 0,0 0 0,1 0 1,-1 1-1,0-1 0,1 0 0,-1 1 0,0-1 0,1 1 0,-1 0 1,1-1-1,0 1-29,37-4 536,-32 4-471,120-6 847,-61 5-590,1-3 0,-1-3 0,1-3 1,6-4-323,30-12 78,2 4-1,0 5 1,1 4 0,1 5 0,17 5-78,-81 4-5,125 0 110,124-15-105,-236 8 115,-1-3-1,0-2 1,-1-2 0,-1-3-1,0-2 1,-1-2 0,13-9-115,221-123 394,-196 99-333,-3-4 0,6-11-61,-69 50 14,-2-2 0,0 0 0,-1-1 1,-1-2-1,-1 0 0,-1-1 0,-1 0 0,10-22-14,-19 31 11,-1 1 0,-1-1-1,0 0 1,-1 0 0,-1-1 0,-1 0-1,0 0 1,0 0 0,-2 0 0,0 0 0,-1 0-1,-1 0 1,0 0 0,-1 0 0,-1 0-1,0 0 1,-2-1-11,2 8 4,0-1 0,-2 1 0,1 0 0,-1 0 0,0 1-1,-1-1 1,0 1 0,0 0 0,-1 1 0,0-1 0,0 1 0,-1 1 0,0-1-1,0 1 1,0 1 0,-1-1 0,0 1 0,0 1 0,0 0 0,0 0 0,-8-1-4,-11-3-24,-1 2 1,0 0 0,-1 2 0,1 1 0,-1 2 0,-27 2 23,20 1-74,0 2 0,0 1 1,0 2-1,1 2 0,0 1 1,0 2-1,2 1 0,-1 2 1,2 1-1,0 2 0,1 1 1,1 2-1,0 1 0,2 1 1,1 1-1,-2 5 74,-6 8-366,2 1-1,2 1 0,1 2 1,2 1-1,3 1 1,1 2-1,2 0 1,2 2-1,2 0 1,2 1-1,-6 31 367,10-18 363,2 0 0,4 0 0,1 1 0,4-1 0,2 1 0,3 0 0,3 0 0,4 8-363,7 26-127,5 0 1,4-2 0,5 0-1,31 66 127,-40-111 585,18 31-585,-31-65 407,0 0 1,1-1-1,0 0 0,1-1 0,1 0 0,0 0 1,3 1-408,3-4 79,-18-10-76,0 1 0,0-1 0,0 0 0,1 0 0,-1 0-1,0 0 1,0 0 0,1 0 0,-1 1 0,0-1 0,0 0 0,0 0 0,1 0 0,-1 0-1,0 0 1,0 0 0,1 0 0,-1 0 0,0 0 0,1 0 0,-1 0 0,0 0-1,0 0 1,1 0 0,-1 0 0,0-1 0,0 1 0,0 0 0,1 0 0,-1 0 0,0 0-1,0 0 1,1 0 0,-1-1 0,0 1 0,0 0 0,0 0 0,0 0 0,1-1-1,-1 1 1,0 0 0,0 0 0,0 0 0,0-1 0,0 1 0,0 0 0,0 0 0,0-1-1,1 1 1,-1 0 0,0 0 0,0-1 0,0 1 0,0 0 0,0 0 0,0-1-1,0 1 1,-1 0 0,1 0 0,0-1 0,0 1 0,0 0 0,0 0 0,0-1-3,-8-9 200,-4-3-186,0 0 0,0 1-1,-2 0 1,1 1 0,-1 1 0,-2-1-14,-8-5 13,-19-12 1,-1 2 1,-2 2 0,-1 2-1,0 2 1,-1 2 0,-25-5-15,26 9 3,-2 2 1,1 2-1,-2 2 1,1 3-1,-1 1 1,1 3-1,-1 2 1,0 2-1,1 2 1,-1 3 0,1 1-1,1 3 1,0 2-1,-4 3-3,-33 17 10,1 3 1,2 4-1,1 3 1,-62 47-11,15 1 11,4 7 0,-43 48-11,80-59-60,3 3-1,4 5 0,4 2 1,5 4-1,-54 105 61,89-142-148,-18 48 148,40-81-41,3 1 0,0 0 0,2 1 0,-3 23 41,11-49-9,0 0-1,0 0 1,1 1-1,0-1 0,0 0 1,1 1-1,0-1 1,1 0-1,1 5 10,-2-9-2,0-1 0,0 0 0,1 0-1,-1 0 1,1 0 0,0-1 0,0 1 0,0 0 0,0-1 0,1 1 0,-1-1-1,0 0 1,1 0 0,0 0 0,0 0 0,-1 0 0,1-1 0,0 1 0,0-1-1,0 0 1,1 0 0,-1 0 0,0 0 0,3 0 2,6 1-3,1-1 1,-1-1-1,1 0 0,-1-1 1,1 0-1,-1-1 1,0 0-1,1-1 0,7-3 3,26-9 9,38-20-9,-71 30 2,57-29 5,-1-2 1,-1-3 0,-3-4 0,-1-2 0,43-41-8,-25 13-1,-3-4 1,-4-3-1,53-76 1,-54 53 2,-4-4-1,-5-3 1,-5-2-1,2-19-1,32-92 29,45-169-29,-70 154 21,-9-2 1,-3-57-22,-5-56 203,-10-84-203,-40 408 69,0 17 14,-1 0 0,0-1 1,-1 1-1,0 0 0,-1-1 1,0 1-1,-1 0 0,-2-6-83,4 18 10,0 0-1,0 0 0,0-1 1,0 1-1,0 0 0,0 0 1,0-1-1,0 1 1,0 0-1,-1 0 0,1-1 1,0 1-1,0 0 0,0 0 1,0 0-1,0-1 1,-1 1-1,1 0 0,0 0 1,0 0-1,0 0 0,-1-1 1,1 1-1,0 0 1,0 0-1,-1 0 0,1 0 1,0 0-1,0 0 0,-1 0 1,1 0-1,0 0 1,0 0-1,-1 0 0,1 0 1,0 0-1,0 0 0,-1 0 1,1 0-1,0 0-9,-10 9 209,-5 17 7,-23 63-37,3 1 0,-10 47-179,-42 192-63,69-255 87,-62 285-178,-14 209 154,6 370-429,81-770 432,6-163 4,1 0 0,1-1 0,-1 1 0,0 0 0,1 0 0,0 0 0,0-1 1,1 1-1,0 1-7,-2-6 1,0 1 1,0-1-1,1 0 1,-1 1 0,0-1-1,0 1 1,1-1 0,-1 0-1,0 1 1,1-1-1,-1 0 1,0 0 0,1 1-1,-1-1 1,1 0 0,-1 0-1,0 0 1,1 1-1,-1-1 1,1 0 0,-1 0-1,1 0 1,-1 0 0,1 0-1,-1 0 1,1 0-1,-1 0 1,0 0 0,1 0-1,-1 0 1,1 0-2,1-1 3,0 0-1,0 0 1,0 0 0,-1 0 0,1 0-1,0-1 1,-1 1 0,1-1-1,-1 1 1,1-1 0,-1 1 0,1-2-3,13-16 7,-2-1 1,1-1-1,-2 0 1,6-16-8,39-99 4,-41 94-2,43-121 6,-7-3-1,7-63-7,56-346-17,-44 203-7,27-38 24,-85 364 12,2 1-1,2 1 1,10-14-12,-13 35 35,-14 23-33,0 0-1,1 0 1,-1 0-1,0-1 1,0 1 0,0 0-1,0 0 1,1 0-1,-1 0 1,0 0-1,0 0 1,0 0-1,1 0 1,-1 0-1,0 0 1,0 0 0,0 0-1,1 0 1,-1 0-1,0 0 1,0 0-1,1 0 1,-1 0-1,0 0 1,0 0 0,0 0-1,1 0 1,-1 0-1,0 0 1,0 0-1,0 0 1,0 0-1,1 1 1,-1-1 0,0 0-1,0 0 1,0 0-1,0 0 1,0 0-1,1 1 1,-1-1-1,0 0 1,0 0-1,0 0 1,0 0 0,0 1-1,0-1 1,0 0-1,0 0 1,0 1-2,2 4 15,-1 1 1,-1 0 0,1 0 0,-1-1-1,0 1 1,0 0 0,-1 2-16,-53 615 299,25-322-265,19-181-8,-112 962 504,87-908 460,152-841-854,-50 187-360,7-46-164,24 10-122,-61 365 178,19-40 332,-38 140-60,2 1-1,2 1 1,2 0 0,2 2 0,14-17 60,-31 51-2,1 1 1,0 1-1,0-1 0,1 1 1,0 1-1,1 0 1,1 1-1,4-3 2,-14 10 13,0 0 0,1 0 1,-1 0-1,1 0 0,-1 1 0,1-1 1,0 1-1,0 0 0,0 0 0,0 0 1,0 1-1,0-1 0,0 1 0,0 0 1,0 0-1,0 0 0,0 1 0,0-1 0,0 1 1,0 0-1,0 0 0,-1 1 0,1-1 1,0 1-1,-1 0 0,1 0 0,-1 0 1,1 0-1,-1 0 0,0 1 0,0 0 0,2 2-12,1 1 47,-1 2 1,1-1 0,-1 1 0,-1-1 0,1 2 0,-1-1-1,-1 0 1,0 1 0,2 5-49,2 16 160,-1 0 0,0 7-160,-3-19 61,10 88 323,-4 1 1,-5-1 0,-7 70-385,-14 46 1025,-18 50-1025,-10-17 819,-12-3 1,-71 191-820,11-104 83,53-156-894,57-165 570,-8 29-607,14-44 640,0-1 1,1 1-1,-1-1 0,1 1 0,0-1 0,0 1 0,0 0 1,0-1-1,0 1 0,0 0 0,1-1 0,-1 1 1,2 1 207,3-2-1173,3-13-118,16-37-2359</inkml:trace>
  <inkml:trace contextRef="#ctx0" brushRef="#br0" timeOffset="1656.162">1718 3852 944,'-7'11'144,"0"-1"-1,1 1 1,1 0 0,0 0-1,0 1 1,1-1-1,0 1 1,1 0-1,0 0 1,1 0 0,1 1-1,0-1 1,0 0-1,1 1 1,2 9-144,1 9 420,2 0-1,1 0 1,1-1-1,2 0 1,12 26-420,-20-53 85,0 0 1,1 0 0,0 0-1,-1 0 1,1-1-1,0 1 1,0-1-1,0 1 1,1-1 0,-1 0-1,1 0 1,-1 0-1,1 0 1,0-1 0,-1 1-1,1-1 1,0 1-1,0-1 1,2 1-86,-1-2 97,0 1 0,1 0 0,-1-1 0,0 0 0,1 0 0,-1 0 0,0-1 0,1 0 0,-1 1 0,0-1 0,0-1 0,0 1 0,2-1-97,3-2 113,0-1-1,-1 1 0,1-1 1,-1-1-1,0 0 0,-1 0 1,1 0-1,-1-1 0,0 0 1,-1 0-1,0-1 0,3-5-112,-1-2 92,0 0-1,-1-1 0,-1-1 1,0 1-1,-1-1 0,-1 0 1,0-4-92,4-38 428,0-28-428,-6 55 69,1 9-40,-1 0 0,-2 0 1,0 0-1,-2 1 0,0-1 1,-1 0-1,-2 1 0,-3-11-29,6 28 14,-1-1 0,1 1 0,-1 0 0,0 0 0,0 0 0,-1 1 0,1-1 0,-1 1 0,0 0 0,-1 0 0,1 0 0,0 0 0,-5-1-14,6 3 1,1 0 0,-1 1 1,0-1-1,0 1 1,0 0-1,0 0 0,-1 0 1,1 0-1,0 0 0,0 1 1,0 0-1,-1-1 1,1 1-1,0 0 0,-1 1 1,1-1-1,0 1 1,0-1-1,0 1 0,-1 0 1,1 0-1,0 0 1,0 1-1,0-1-1,-14 9-48,1 1 1,0 0-1,0 1 0,2 1 1,-1 0-1,1 1 0,1 0 0,1 1 1,0 1-1,1 0 0,1 0 1,0 1-1,-7 17 48,9-15-531,2 0 1,0 0-1,0 0 1,2 1-1,0 5 531,3-23-290,1 1 0,0 0 0,-1 0-1,1 0 1,0 0 0,0 0 0,1 0-1,-1 0 1,1 0 0,-1 0 0,2 1 290,4 4-2360</inkml:trace>
  <inkml:trace contextRef="#ctx0" brushRef="#br0" timeOffset="2368.607">2180 3625 2969,'72'73'766,"-65"-59"23,-11-8-50,4-5-698,0-1 0,-1 0 0,1 0-1,-1 0 1,1 0 0,0 0-1,-1 0 1,1 0 0,-1 0 0,1 0-1,0 0 1,-1 0 0,1-1-1,-1 1 1,1 0 0,0 0 0,-1 0-1,1 0 1,0-1 0,-1 1-1,1 0 1,0 0 0,-1 0 0,1-1-1,0 1 1,0 0 0,-1-1-1,1 1 1,0 0 0,0-1 0,-1 1-1,1 0 1,0-1 0,0 1-1,0 0 1,0-1 0,0 1 0,0-1-1,-1 1 1,1 0 0,0-1-1,0 1 1,0-1 0,0 1-41,0-2 83,1 0 0,-1 0-1,0 0 1,0 1 0,1-1 0,-1 0 0,1 0 0,0 1 0,-1-1 0,1 0-1,0 1 1,0-1 0,0 1 0,0-1 0,0 1 0,1-1 0,-1 1 0,0 0-1,1-1 1,-1 1 0,1 0 0,-1 0 0,1 0 0,-1 0 0,1 0-83,14-11 167,35-32-56,-46 39-97,1 1 1,0 0 0,0 0 0,1 1-1,-1-1 1,1 1 0,-1 1 0,1-1-1,0 1 1,0 0 0,0 1 0,0 0-1,1 0 1,-1 0 0,0 1-1,0 0 1,1 1 0,1 0-15,2 0 1,-1 2 1,1-1-1,0 2 0,-1-1 1,1 1-1,-1 1 0,0 0 1,-1 0-1,1 1 0,2 3-1,-10-8-4,1 1-1,-1 0 1,0 0 0,0 1-1,0-1 1,0 0-1,-1 0 1,1 1-1,-1-1 1,1 1-1,-1 0 1,0-1-1,0 1 1,0 0-1,0 0 1,-1-1-1,1 1 1,-1 0-1,0 0 1,1 0 0,-1 0-1,0 0 1,-1 0-1,1 0 1,-1 0-1,1-1 1,-1 1-1,0 0 1,0 1 4,-5 11-75,0-1-1,0 0 1,-2 0 0,0-1 0,-2 3 75,0 0-81,1 0 4,-135 213-651,110-181 696,-2-1-1,-2-2 1,-25 22 32,56-60 5,2-2 2,1 0 0,-1-1 0,-1 1 1,1-1-1,-1 0 0,0 0 1,0 0-1,0-1 0,0 0 0,-4 1-7,9-3 2,0-1-1,1 0 0,-1 0 1,0 0-1,1 0 1,-1 0-1,0 0 0,0 0 1,1 0-1,-1 0 0,0 0 1,1 0-1,-1 0 0,0 0 1,1 0-1,-1-1 0,0 1 1,1 0-1,-1-1 0,1 1 1,-1 0-1,0-1 0,1 1 1,-1-1-1,1 1 1,-1-1-1,1 1 0,0-1 1,-1 1-1,1-1 0,-1 1 1,1-1-2,-1-1 4,0-1 1,1 1 0,-1 0 0,0-1-1,1 1 1,0 0 0,0-1 0,-1 1 0,1-1-1,1 0-4,8-54 93,-8 55-87,4-18 83,1 1 0,1 0 0,1 1 0,1-1 0,0 2 0,1-1 0,1 1-1,1 1 1,0 0 0,1 1 0,14-13-89,-19 21 60,0 0-1,1 1 0,0 0 1,0 0-1,0 0 1,1 1-1,0 1 0,0 0 1,0 0-1,7-1-59,-9 3 21,0 1-1,0 0 1,1 1-1,-1-1 1,0 2 0,1-1-1,-1 1 1,0 0-1,0 1 1,0 0-1,0 0 1,0 1 0,0-1-1,5 4-20,-4-1 14,-1-1 1,0 1-1,0 1 0,0-1 1,-1 1-1,0 1 0,0-1 0,-1 1 1,1 1-1,-2-1 0,1 1 1,-1 0-1,0 0 0,0 0 0,1 5-14,5 16 43,-1 0-1,-1 1 0,-2 0 0,0 4-42,14 56 40,-21-90-40,0 0 0,0 1 1,0-1-1,0 0 0,0 0 0,0 0 1,0 0-1,0 1 0,0-1 0,0 0 1,0 0-1,0 0 0,0 0 0,0 1 1,0-1-1,0 0 0,0 0 0,0 0 1,0 0-1,0 0 0,0 1 0,0-1 1,0 0-1,0 0 0,0 0 0,0 0 1,1 0-1,-1 1 0,0-1 0,0 0 1,0 0-1,0 0 0,0 0 0,0 0 1,1 0-1,-1 0 0,0 0 0,0 0 1,0 0-1,0 1 0,0-1 0,1 0 1,-1 0-1,0 0 0,0 0 0,0 0 0,0 0 1,1 0-1,-1 0 0,0 0 0,0 0 1,0 0-1,0 0 0,0 0 0,1-1 1,-1 1-1,0 0 0,0 0 0,0 0 1,0 0-1,0 0 0,1 0 0,-1 0 1,0 0-1,0 0 0,6-18-1264,22-115-1333,-16 55 602</inkml:trace>
  <inkml:trace contextRef="#ctx0" brushRef="#br0" timeOffset="2770.452">3147 2914 4257,'0'6'140,"0"0"1,-1 0-1,1-1 1,-1 1-1,0 0 1,-1 0-1,0-1 1,0 1-1,0-1 1,0 1-1,-1-1 1,-1 3-141,-1 1 241,1-2-2,-1 0-1,0 0 1,0 0-1,0 0 1,-1-1-1,-1 1-238,-22 30 637,9 1-61,2 2 0,1 0 0,2 1 0,-3 19-576,-2 19 1592,-8 72-1592,17-45 128,6 1 1,7 106-129,1-83-24,-8 315-751,-18-152-5096,20-272 4022,0-13-445</inkml:trace>
  <inkml:trace contextRef="#ctx0" brushRef="#br0" timeOffset="3291.627">3219 4064 2345,'-43'71'2279,"31"-54"-1791,1 1 0,0 0 0,2 0 0,-5 13-488,9-3 238,5-28-226,-1 1 0,1 0-1,0-1 1,0 1-1,0 0 1,0-1-1,-1 1 1,1 0 0,0 0-1,1-1 1,-1 1-1,0 0 1,0 0 0,0-1-1,0 1 1,0 0-1,1-1 1,-1 1-1,0 0 1,1-1 0,-1 1-1,0 0 1,1-1-1,-1 1 1,1-1 0,-1 1-1,1-1 1,-1 1-1,1-1 1,-1 1-1,1-1 1,0 1 0,-1-1-1,1 1-11,31-6 532,-13 2-339,0-1-1,0-1 1,17-6-193,-26 7 67,0 0 0,0-1 0,-1 0 0,0 0 0,0-1 0,0 0 0,0-1 0,-1 0 0,1-1-67,1-5 20,0 1 0,0-2 1,-1 1-1,-1-1 1,-1-1-1,0 1 1,0-1-1,-2 0 0,0-1 1,-1 0-1,1-5-20,5-36 14,-2-1-1,-1-30-13,-3 41 7,-4 39-5,1 0-1,-1 0 0,0 0 1,-1 0-1,0 1 0,0-1 1,-2-5-2,2 10 3,0 1 0,0 0 1,0-1-1,0 1 0,0 0 1,0 0-1,0 0 0,-1 0 1,1 0-1,-1 0 0,0 0 1,1 0-1,-1 1 0,0-1 1,0 1-1,0-1 0,0 1 1,0 0-1,0 0 0,-1 0 1,1 0-1,0 0 0,-1 0 1,1 1-1,0-1 0,-2 1-3,-6-2 12,0 2-1,0-1 1,0 2-1,0-1 0,-1 1 1,1 1-1,0 0 1,0 0-1,0 1 1,1 0-1,-1 1 0,1 0 1,0 0-1,0 1 1,0 0-1,0 1 0,1 0 1,0 0-1,-6 6-11,3 0-19,-1 0-1,1 1 0,1 0 0,0 0 1,1 1-1,1 1 0,0-1 1,1 1-1,0 1 0,1-1 0,-2 13 20,0-1-965,2 0 1,0 1-1,2-1 0,0 26 965,6-36-1537,3-5-502</inkml:trace>
  <inkml:trace contextRef="#ctx0" brushRef="#br0" timeOffset="3771.93">3627 3457 6057,'40'60'1231,"4"12"-1231,-43-69 57,1 0 0,-1 0 0,0 0 1,0-1-1,0 1 0,0 0 0,0 0 0,-1 1 0,1-1 0,-1 0 0,0 0 0,0 0 0,0 0-57,0-1 80,-1 0-1,1 0 1,-1 0 0,0-1-1,0 1 1,1 0-1,-1-1 1,0 1-1,-1 0 1,1-1 0,-1 2-80,-4 6 420,-13 28-232,2 2 0,1 1 0,3 0 0,-4 21-188,4-16-3,-1-1 0,-2-1 0,-13 24 3,1-17 220,28-52-200,0 0-16,0-1 1,1 1-1,-1 0 0,0-1 1,1 1-1,0-1 1,0 1-1,-1 0 0,1-1 1,1 1-1,-1 0 0,0 0 1,1 0-1,1-2-4,91-116 0,-85 109 4,0 0 0,1 0 0,0 1 0,0 1 0,1 0 0,0 0 0,1 1 0,8-4-4,-16 9 2,1 1-1,0 0 1,-1 0 0,1 1-1,0 0 1,0 0 0,0 0-1,0 0 1,0 1 0,0-1-1,0 1 1,0 1 0,0-1-1,0 1 1,0 0 0,0 0-1,0 0 1,0 1 0,0-1-1,0 1 1,-1 0 0,1 1-1,-1-1 1,0 1 0,3 2-2,30 28 47,-30-26-36,1 0 0,0 0 0,0 0 1,8 4-12,-16-11-39,0 0 0,1 1 0,-1-1 0,1 0 0,-1 1 0,1-1 0,-1 0 0,1 0 0,-1 0 0,1 0 0,-1 0 0,1 1 0,-1-1 0,1 0 1,-1 0-1,1 0 0,-1 0 0,1 0 0,0 0 0,-1-1 0,1 1 0,-1 0 0,1 0 0,-1 0 0,1 0 0,-1-1 0,0 1 0,1 0 0,-1 0 0,1-1 0,-1 1 1,1 0-1,-1-1 0,0 1 0,1-1 0,-1 1 0,0 0 0,1-1 0,-1 1 0,0-1 0,0 1 0,1-1 0,-1 1 0,0-1 0,0 1 0,0-1 0,0 1 1,0-1-1,1 1 0,-1-1 0,0 1 0,0-1 0,0 1 39,1-41-3201,-2 32 3276,-3-74-2468</inkml:trace>
  <inkml:trace contextRef="#ctx0" brushRef="#br0" timeOffset="4102.661">3810 3486 6897,'0'13'2866,"-9"64"-927,5-51-1700,1 0 0,1 20-239,1 58-908,-5 1 0,-4-1 1,-11 33 907,-44 191-6100,52-271 4111</inkml:trace>
  <inkml:trace contextRef="#ctx0" brushRef="#br0" timeOffset="4447.773">4400 2597 4321,'39'58'2406,"13"29"-2406,-51-84 97,1 0 1,0 0-1,-1 0 1,1 1 0,-1-1-1,0 0 1,0 0-1,-1 1 1,1-1 0,-1 0-1,1 1 1,-1-1-1,0 1 1,0-1-1,-1 1 1,1-1 0,-1 0-1,1 1 1,-1-1-1,0 0 1,0 1-1,-1-1 1,1 0 0,-1 0-1,0 1-97,-4 8 580,-12 35-29,1 1-1,3 0 1,3 1 0,-2 17-551,-20 202-157,25-188 240,-66 1006-1388,72-1052 1092,0-20-98,1 0-1,1 0 1,0 0-1,1 0 1,1 0-1,0 0 0,2 8 312,-4-22-28,0 0 0,0 0 0,0 1-1,0-1 1,0 0 0,0 0-1,0 0 1,0 0 0,1 1-1,-1-1 1,0 0 0,0 0 0,0 0-1,0 0 1,0 1 0,0-1-1,0 0 1,0 0 0,0 0 0,0 0-1,1 0 1,-1 1 0,0-1-1,0 0 1,0 0 0,0 0 0,0 0-1,1 0 1,-1 0 0,0 0-1,0 0 1,0 0 0,0 0 0,1 0-1,-1 1 1,0-1 0,0 0-1,0 0 1,1 0 0,-1 0-1,0 0 1,0 0 0,0-1 0,0 1-1,1 0 1,-1 0 0,0 0-1,0 0 1,0 0 0,0 0 0,1 0-1,-1 0 1,0 0 0,0 0-1,0 0 1,0-1 0,0 1 0,1 0-1,-1 0 1,0 0 0,0 0-1,0 0 1,0-1 0,0 1-1,0 0 29,6-13-1057,3-18-1390</inkml:trace>
  <inkml:trace contextRef="#ctx0" brushRef="#br0" timeOffset="4993.178">4593 3565 7874,'17'15'516,"0"0"1,-1 1-1,5 8-516,-20-23 38,-1-1 0,1 1 0,-1 0 0,1 0 0,-1 0 0,0 0-1,1 0 1,-1 0 0,0 0 0,1 0 0,-1 0 0,0 0 0,0 0 0,0 0-1,0 0 1,0 0 0,0 0 0,0 0 0,0 0 0,-1 0 0,1 0 0,0 0-1,-1 0 1,1 0 0,-1 0 0,1 0 0,-1 0 0,1-1 0,-1 2-38,-24 19 1289,10-8-800,7-4-393,-4 4-145,17-29-71,-5 15 120,0 0 1,0 1-1,1-1 1,-1 0-1,0 0 1,1 1-1,-1-1 1,1 1-1,-1-1 1,1 0-1,-1 1 1,1-1-1,-1 1 1,1-1-1,0 1 1,-1-1-1,1 1 0,0 0 1,-1-1-1,1 1 1,0-1-1,20-11 6,29-25 2,-46 35-6,0 0 1,-1 1-1,1-1 1,0 1 0,0 0-1,0 0 1,0 0 0,0 0-1,0 0 1,0 1-1,0 0 1,0 0 0,0 0-1,0 1 1,0-1-1,0 1 1,0 0 0,0 0-1,0 0 1,0 0 0,1 2-3,4 0 10,-4-2-8,0 0-1,0 1 1,0 0-1,0 1 1,0-1-1,-1 1 1,1-1 0,-1 1-1,0 1 1,0-1-1,0 1 1,0-1-1,-1 1 1,1 0-1,-1 0 1,0 1 0,0-1-1,0 1 1,-1 0-1,0-1 1,0 1-1,0 0 1,0 0 0,-1 0-1,1 3-1,-1 2-62,0 1 0,-1 0-1,0 0 1,0-1 0,-1 1-1,-1 0 1,0-1 0,0 1 0,-1-1-1,0 0 1,-1 0 0,-1 3 62,-20 40-406,-3 0 0,-1-2 0,-3-1 0,-2-1 0,-2-3 0,-2 0 0,-2-3 0,-2-1 0,-8 4 406,48-44 9,-51 38 257,51-39-242,-1 1 1,1-1-1,0 1 0,-1-1 1,1 0-1,-1 0 0,0 0 0,1 0 1,-1-1-1,0 1 0,1-1 1,-1 1-1,0-1 0,1 0 0,-1 0 1,0 0-1,0 0 0,1-1 1,-1 1-1,0-1 0,-2 0-24,4-1 5,0 1-1,-1-1 1,1 1-1,0-1 1,0 1-1,0-1 1,0 0-1,1 0 1,-1 1-1,0-1 1,1 0-1,-1 0 1,1 0-1,-1 0 1,1 1-1,0-1 1,0 0-1,0 0 1,0 0-1,0 0 1,1 0-1,-1 0 1,0 0-1,1 0 1,0 0-5,0-6 56,1 1 1,0-1 0,0 1 0,1-1-1,3-5-56,-3 9 61,-1 0-1,1 0 0,0 0 1,0 0-1,0 0 0,1 1 0,-1-1 1,1 1-1,0 0 0,0 0 1,0 1-1,1-1 0,-1 1 1,0 0-1,3-1-60,1 0 132,1 1-1,-1 0 1,0 0-1,1 1 1,-1 0 0,1 1-1,-1 0 1,8 1-132,9 2 281,0 1 1,0 1 0,-1 2 0,1 0-1,15 8-281,119 52 236,-165-77-7703,4 4 4990</inkml:trace>
  <inkml:trace contextRef="#ctx0" brushRef="#br0" timeOffset="5371.16">4852 4017 864,'51'-59'1434,"-51"59"-1409,0 0 0,0 0 0,0 0 0,1 0 0,-1-1 0,0 1 0,0 0 0,1 0 0,-1 0 0,0 0 0,0 0 0,1 0 0,-1 0 0,0 0 0,0 0 0,1 0 0,-1 0 0,0 0 0,0 0 0,1 0 0,-1 0 0,0 0 0,0 0 0,1 0 0,-1 0 0,0 0 0,0 1 0,1-1 0,-1 0 0,0 0 0,0 0 0,0 0 0,1 1 0,-1-1 0,0 0 0,0 0 0,0 0 0,0 1-25,8 12 785,3 28 522,-8-29-750,10 34 625,50 206 1996,-57-236-2829,-6-16-344,0 0 0,0 0-1,0 0 1,0 1 0,0-1-1,0 0 1,0 0-1,0 0 1,0 0 0,1 0-1,-1 0 1,0 0-1,0 0 1,0 0 0,0 0-1,0 1 1,0-1-1,1 0 1,-1 0 0,0 0-1,0 0 1,0 0-1,0 0 1,0 0 0,0 0-1,1 0 1,-1 0 0,0 0-1,0 0 1,0 0-1,0 0 1,0 0 0,1 0-1,-1 0 1,0 0-1,0-1 1,0 1 0,0 0-1,0 0 1,0 0-1,1 0 1,-1 0 0,0 0-1,0 0 1,0 0-1,0 0 1,0-1-5,14-27 138,-6 8-162,5-9 26,-2-2 1,-1 0-1,-1 0 0,0-9-2,17-146 2,-23 149 0,-2 0 0,-1 0 0,-2 0 0,-2-2-2,4 37 3,0-1 1,-1 1 0,1 0 0,0 0 0,-1 0-1,0 0 1,1 0 0,-1 0 0,0 0 0,0 0-1,0 0 1,0 0 0,-1 0 0,1 1-1,0-1 1,-1 0 0,1 1 0,-1-1 0,0 1-1,1 0 1,-1-1 0,0 1 0,0 0 0,0 0-4,0 0 8,-1 1 0,0-1 0,0 1 0,1 0 0,-1 0 0,0 0 0,0 0 0,1 0-1,-1 0 1,0 1 0,1-1 0,-1 1 0,0 0 0,1 0 0,-1 0 0,1 0 0,-1 0 0,-2 2-8,-5 3-88,0 1-1,0-1 0,0 2 1,0-1-1,-1 4 89,6-6-732,0 0 0,1 0 1,0 1-1,0 0 0,0-1 0,-1 4 732,3-4-1875</inkml:trace>
  <inkml:trace contextRef="#ctx0" brushRef="#br0" timeOffset="5970.063">5376 3630 3833,'0'0'112,"0"1"-1,1-1 1,-1 0 0,0 1-1,1-1 1,-1 0 0,0 1 0,0-1-1,1 1 1,-1-1 0,0 1 0,0-1-1,0 0 1,0 1 0,1-1 0,-1 1-1,0-1 1,0 1 0,0-1-1,0 1 1,0-1 0,0 1 0,0-1-1,0 1 1,-1-1 0,1 0 0,0 1-1,0-1 1,0 1 0,0-1 0,-1 1-1,1-1 1,0 0 0,0 1-1,-1-1 1,1 1 0,0-1 0,-1 0-1,1 1 1,0-1 0,-1 0 0,1 0-1,0 1 1,-1-1 0,1 0 0,-1 0-1,1 1 1,-1-1 0,1 0-1,0 0 1,-1 0 0,1 0 0,-1 0-1,1 0 1,-1 0-112,1 0 243,0 0-116,0 0-85,0 0-30,0 0-4,0 0 3,0 0 10,0 0 5,0 0 6,35 1 112,-22-1-110,0 1 1,-1 0-1,1 1 1,7 2-35,-14-2 14,-1-1 0,1 1 0,-1 1 1,1-1-1,-1 1 0,0 0 0,0 0 0,0 0 1,0 1-1,-1 0 0,0 0 0,1 0 0,0 1-14,0 2-9,1 1 1,-1-1-1,-1 1 0,1 0 0,-1 0 0,-1 0 0,1 1 0,-2-1 0,1 1 0,-1 0 0,0 0 0,0 3 9,-1 2-76,-1 0-1,0 0 0,-1 0 0,0 0 0,-1 0 0,0 0 0,-4 8 77,-6 16-252,-2-1 0,-2 0 0,-1-1 0,-2-1 0,-5 6 252,-3 2-193,-1-1 0,-8 6 193,20-28 25,-1-1 0,0-1 0,-2 0-1,0-1 1,-8 3-25,23-16 33,0-1-1,-1-1 0,1 1 1,-1-1-1,0 1 1,0-1-1,0-1 0,0 1 1,0-1-1,0 0 1,0 0-1,0 0 0,-4 0-32,7-2 9,0 1-1,0 0 0,0-1 1,0 0-1,0 1 0,0-1 1,0 0-1,0 0 0,0 0 1,0 0-1,1 0 0,-1 0 1,0-1-1,1 1 0,-1-1 1,1 1-1,-1-1 0,1 1 1,0-1-1,0 0 0,0 0 0,0 0 1,0 1-1,0-1 0,0 0 1,0 0-1,1 0 0,-1 0 1,1 0-1,0-1 0,-1 1 1,1 0-1,0 0 0,0-1-8,0-5 43,-1-1 0,1 1 0,1 0 0,-1-1 0,1 1 0,1-1 0,0 1 0,0 0 0,0 0 0,1 0 0,0 0 0,1 0 0,0 1 0,0 0 0,0-1 0,1 2 0,0-1 0,1 0 0,-1 1 0,1 0 0,1 0 0,-1 1 0,1 0 0,0 0 0,0 0 0,0 1 0,0 0 0,1 0 0,0 1 0,0 0 0,0 1 0,0-1 0,0 1 0,1 1 0,-1 0 0,0 0 0,1 1 0,1 0-43,7 0 68,-1 2 0,0 0 0,1 1 0,-1 1 0,0 0 0,0 1 1,-1 1-1,0 0 0,0 1 0,0 1 0,-1 0 0,0 1 0,0 1 0,-1 0 0,0 1 0,-1 0 0,-1 1 0,1 0 0,-2 1 0,0 0 1,0 0-1,-1 1 0,5 13-68,-10-24-1660,-1-13 253,-1-27-518,-1 23 1529,2-62-1466,-2 22-486</inkml:trace>
  <inkml:trace contextRef="#ctx0" brushRef="#br0" timeOffset="6290.34">5750 3963 1952,'9'-3'202,"-6"2"-79,1 0 0,-1 0 0,1 0 0,-1 0 0,1 0-1,0 1 1,-1 0 0,1 0 0,1 0-123,-3 0 53,-1 1 0,0-1 0,0 1-1,0 0 1,1-1 0,-1 1-1,0 0 1,0 0 0,0 0 0,0 0-1,0 0 1,0 0 0,-1 0-1,1 0 1,0 0 0,0 0 0,-1 1-1,1-1 1,-1 0 0,1 0-1,-1 1 1,1-1 0,-1 0 0,0 1-1,0-1 1,0 0 0,1 1-53,9 47 1423,10 41 1081,3 0-1,17 36-2503,-33-114 448,-2-13-216,5-25-159,3-10-81,9 3 8,-11 19 0,-1-1 0,-1 1 0,-1-2 0,0 1 0,2-7 0,5-17 3,22-54 4,-4-2 0,5-34-7,-37 126 7,0-1-1,0 0 1,-1 1 0,1-1 0,-1 0-1,0 1 1,0-1 0,0 0 0,-1 1-1,1-1 1,-1 0 0,0 1 0,0-1 0,-1-1-7,2 4 5,-1 0 1,0 0 0,1 0 0,-1 0 0,0 0 0,0 0-1,1 0 1,-1 1 0,0-1 0,0 0 0,0 1 0,0-1-1,0 1 1,0-1 0,0 1 0,0-1 0,0 1 0,-2-1-6,1 1 7,-1 0 0,1-1 0,-1 1 0,0 0 0,1 1 0,-1-1 0,0 0 0,1 1 0,-1-1 0,1 1 0,-2 1-7,-6 2-9,1 0 0,-1 1 0,1 1 0,1 0 0,-1 0 0,1 0 0,0 1 0,0 0 0,1 1 0,0 0 0,0 0 0,1 0 0,0 1 0,-1 2 9,-14 26-446,1 0-1,-13 36 447,29-63-112,-27 65-4063,-7 34 4175,22-58-2254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ECBD3-A6A1-4052-BA3A-8F2B972544DD}" type="datetimeFigureOut">
              <a:rPr lang="en-US" smtClean="0"/>
              <a:pPr/>
              <a:t>4/20/2020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24B9F-D999-4B2F-9AB0-6531F9A22E54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4B9F-D999-4B2F-9AB0-6531F9A22E54}" type="slidenum">
              <a:rPr lang="en-ZA" smtClean="0"/>
              <a:pPr/>
              <a:t>28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24B9F-D999-4B2F-9AB0-6531F9A22E54}" type="slidenum">
              <a:rPr lang="en-ZA" smtClean="0"/>
              <a:pPr/>
              <a:t>30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316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DAB42-70A3-4161-BC9B-8B7EB2CC8ADD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3D01-FFDD-41E3-A7A9-644DD3CC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973F0-C4C0-41F6-9D05-D0912152247A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E177-5144-4462-BEAA-51D409E6B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2D9E-2C5F-4D1E-AE7B-0FE261A93DEC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812C4-21ED-42C7-919A-5A6D2A6E5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A129-F4E6-4436-834C-02A488A7EE39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8DEE-F8E2-4DBD-84FF-BC62E4FD2E66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86B6-91AE-47DC-A644-36E1ACAA2F62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1FE2-B13B-4AFB-81D8-46A37E68E4E6}" type="datetime1">
              <a:rPr lang="en-US" smtClean="0"/>
              <a:t>4/20/2020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610D-29AA-4902-A330-6E7C46CC195E}" type="datetime1">
              <a:rPr lang="en-US" smtClean="0"/>
              <a:t>4/20/2020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C2E3-37D0-4511-AE7C-94CF693A6D4C}" type="datetime1">
              <a:rPr lang="en-US" smtClean="0"/>
              <a:t>4/20/2020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FC1-AC76-4383-A2E0-E9F27AA40D5A}" type="datetime1">
              <a:rPr lang="en-US" smtClean="0"/>
              <a:t>4/20/2020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8A2-857F-4367-9441-430D6920F539}" type="datetime1">
              <a:rPr lang="en-US" smtClean="0"/>
              <a:t>4/20/2020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57DF2-32B7-4FB6-B213-A0C289D2B9EF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E4D6-05EE-4608-837B-5121A7AC4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633D-D950-470B-ABED-3F7DAB1A81B5}" type="datetime1">
              <a:rPr lang="en-US" smtClean="0"/>
              <a:t>4/20/2020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81A7-10F4-4C9A-B30C-2738B2DC41C8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43A2-E4BE-4370-992A-6C7DE97EFF9D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88A1-0BB8-4DAC-B699-F15BF31016ED}" type="datetime1">
              <a:rPr lang="en-US" smtClean="0"/>
              <a:t>4/20/2020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F74D-251D-47D6-980A-E60218F4C7EA}" type="datetime1">
              <a:rPr lang="en-US" smtClean="0"/>
              <a:t>4/20/2020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05B-FFF7-4BAC-B632-91302C264FA9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1F87-E4E5-4A73-8FB2-7E7DF5DD49A7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9EB9-CEF0-4309-88A8-101141B418B1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1151-93DF-4073-B18D-A1FA932D99F8}" type="datetime1">
              <a:rPr lang="en-US" smtClean="0"/>
              <a:t>4/20/2020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79909-CF18-4E8C-BE9F-6B716A93097F}" type="datetime1">
              <a:rPr lang="en-US" smtClean="0"/>
              <a:t>4/20/2020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0C48-454F-45F5-A390-DD3C7E1F5FCB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3F66-1CED-4CF2-ACFA-38C28C6FE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907-55F9-437F-B5D6-F477A110ED69}" type="datetime1">
              <a:rPr lang="en-US" smtClean="0"/>
              <a:t>4/20/2020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6D3-D8D8-452E-8A7B-DA67B9BB8D00}" type="datetime1">
              <a:rPr lang="en-US" smtClean="0"/>
              <a:t>4/20/2020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A2FB-A175-4457-A78B-D9A13E4BA784}" type="datetime1">
              <a:rPr lang="en-US" smtClean="0"/>
              <a:t>4/20/2020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9DE8-517E-4802-A340-A5E873489FAC}" type="datetime1">
              <a:rPr lang="en-US" smtClean="0"/>
              <a:t>4/20/2020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D21E-7BDA-49E2-8887-211DD42DD2AB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39FA-893E-4194-8444-52A6A1D3279D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F6BB5-F879-4E25-BE5A-49B3474D5D1F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B09B-7E1A-48AD-B310-8DF45A788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B2D30-BB78-4D31-BABD-56D1DB12F0A4}" type="datetime1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AA1A7-6413-4707-B79B-A72AD4664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971C-D3B1-4251-BB47-AB86AF2BE2C3}" type="datetime1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E462-44BE-4E4D-A895-C67495B70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0ADE9-2E38-484F-8AA0-F6E978C737D1}" type="datetime1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02958-26BB-48E7-91D8-4512FFA04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4974-F2DF-4F46-8372-C8F63529CE13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CE214-1B12-4120-91F3-D2F89B5B2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ABE5C-1E6D-4C23-8277-2896BAFAABE3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E1F4C-69C4-4794-8C27-29C5F3FDE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\\localhost\WORK%20IN%20PROGRESS\Work%20in%20Progress\NATIVES%20ACT\FilmPublicationBoard\FPB%20ARTWORK%202012\PPT%20TEMPLATE\Electronic\FPB%20PPT%20Templates5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FPB PPT Templates5.jpg" descr="/WORK IN PROGRESS/Work in Progress/NATIVES ACT/FilmPublicationBoard/FPB ARTWORK 2012/PPT TEMPLATE/Electronic/FPB PPT Templates5.jpg"/>
          <p:cNvPicPr>
            <a:picLocks noChangeAspect="1"/>
          </p:cNvPicPr>
          <p:nvPr userDrawn="1"/>
        </p:nvPicPr>
        <p:blipFill>
          <a:blip r:embed="rId13" r:link="rId14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00A7F3-39DE-4502-A7AF-A1B1652EB6F2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5A4700-8789-45A8-84FA-FAC7CD7DB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31254-0E0B-486F-8FBA-7F78C3E76ED4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1C2E-A360-4930-90A2-BCC10EC82BD7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D3F3F-45E2-4E97-89DA-336827198025}" type="datetime1">
              <a:rPr lang="en-US" smtClean="0"/>
              <a:t>4/20/2020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338D8-97CF-44BC-A872-D0576C39CC5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WORK%20IN%20PROGRESS\Work%20in%20Progress\NATIVES%20ACT\FilmPublicationBoard\FPB%20ARTWORK%202012\PPT%20TEMPLATE\Electronic\FPB%20PPT%20Templates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WORK%20IN%20PROGRESS\Work%20in%20Progress\NATIVES%20ACT\FilmPublicationBoard\FPB%20ARTWORK%202012\PPT%20TEMPLATE\Electronic\FPB%20PPT%20Templates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WORK%20IN%20PROGRESS\Work%20in%20Progress\NATIVES%20ACT\FilmPublicationBoard\FPB%20ARTWORK%202012\PPT%20TEMPLATE\Electronic\FPB%20PPT%20Templates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WORK%20IN%20PROGRESS\Work%20in%20Progress\NATIVES%20ACT\FilmPublicationBoard\FPB%20ARTWORK%202012\PPT%20TEMPLATE\Electronic\FPB%20PPT%20Templates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WORK%20IN%20PROGRESS\Work%20in%20Progress\NATIVES%20ACT\FilmPublicationBoard\FPB%20ARTWORK%202012\PPT%20TEMPLATE\Electronic\FPB%20PPT%20Templates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WORK%20IN%20PROGRESS\Work%20in%20Progress\NATIVES%20ACT\FilmPublicationBoard\FPB%20ARTWORK%202012\PPT%20TEMPLATE\Electronic\FPB%20PPT%20Templates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FPB PPT Templates.jpg" descr="/WORK IN PROGRESS/Work in Progress/NATIVES ACT/FilmPublicationBoard/FPB ARTWORK 2012/PPT TEMPLATE/Electronic/FPB PPT Templates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2566988"/>
            <a:ext cx="4992688" cy="2248852"/>
          </a:xfrm>
        </p:spPr>
        <p:txBody>
          <a:bodyPr/>
          <a:lstStyle/>
          <a:p>
            <a:br>
              <a:rPr lang="en-US" sz="1800" b="1" dirty="0">
                <a:latin typeface="Helvetica Neue"/>
              </a:rPr>
            </a:br>
            <a:br>
              <a:rPr lang="en-US" sz="1800" b="1" dirty="0">
                <a:latin typeface="Helvetica Neue"/>
              </a:rPr>
            </a:br>
            <a:r>
              <a:rPr lang="en-US" sz="1800" b="1" dirty="0">
                <a:latin typeface="Helvetica Neue"/>
              </a:rPr>
              <a:t> CLIENT SUPPORT UNIT </a:t>
            </a:r>
            <a:br>
              <a:rPr lang="en-US" sz="1800" b="1" dirty="0">
                <a:latin typeface="Helvetica Neue"/>
              </a:rPr>
            </a:br>
            <a:br>
              <a:rPr lang="en-US" sz="1800" b="1" dirty="0">
                <a:latin typeface="Helvetica Neue"/>
              </a:rPr>
            </a:br>
            <a:r>
              <a:rPr lang="en-US" sz="2000" b="1" dirty="0">
                <a:latin typeface="Helvetica Neue"/>
              </a:rPr>
              <a:t>ANNUAL TREND ANALYSIS</a:t>
            </a:r>
            <a:r>
              <a:rPr lang="en-US" sz="1800" b="1" dirty="0">
                <a:latin typeface="Helvetica Neue"/>
              </a:rPr>
              <a:t>: CLASSIFICATION SUBMISSIONS AND REGISTRATION/ RENEWALS</a:t>
            </a:r>
            <a:br>
              <a:rPr lang="en-US" sz="1800" b="1" dirty="0">
                <a:latin typeface="Helvetica Neue"/>
              </a:rPr>
            </a:br>
            <a:r>
              <a:rPr lang="en-US" sz="2400" b="1" dirty="0">
                <a:latin typeface="Helvetica Neue"/>
              </a:rPr>
              <a:t>(2019/20)</a:t>
            </a:r>
            <a:br>
              <a:rPr lang="en-US" sz="2400" b="1" dirty="0">
                <a:latin typeface="Helvetica Neue"/>
              </a:rPr>
            </a:br>
            <a:br>
              <a:rPr lang="en-US" sz="1800" b="1" dirty="0">
                <a:latin typeface="Helvetica Neue"/>
              </a:rPr>
            </a:br>
            <a:endParaRPr lang="en-US" sz="1800" b="1" dirty="0">
              <a:latin typeface="Helvetica Neu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5CEDE2-826F-4CED-AEB1-B037CCBA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B3D01-FFDD-41E3-A7A9-644DD3CCFC8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4280" cy="715962"/>
          </a:xfrm>
        </p:spPr>
        <p:txBody>
          <a:bodyPr/>
          <a:lstStyle/>
          <a:p>
            <a:br>
              <a:rPr lang="en-ZA" sz="2800" b="1" dirty="0">
                <a:latin typeface="Helvetica Neue"/>
              </a:rPr>
            </a:br>
            <a:endParaRPr lang="en-US" sz="2800" dirty="0">
              <a:latin typeface="Helvetica Neu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638"/>
            <a:ext cx="7924800" cy="6248082"/>
          </a:xfrm>
        </p:spPr>
        <p:txBody>
          <a:bodyPr anchor="t"/>
          <a:lstStyle/>
          <a:p>
            <a:pPr lvl="2">
              <a:buNone/>
            </a:pPr>
            <a:r>
              <a:rPr lang="en-ZA" sz="2800" b="1" dirty="0">
                <a:latin typeface="Helvetica Neue"/>
              </a:rPr>
              <a:t>Quarterly Analysis per Genre</a:t>
            </a:r>
          </a:p>
          <a:p>
            <a:pPr lvl="2">
              <a:buNone/>
            </a:pPr>
            <a:endParaRPr lang="en-ZA" sz="2000" dirty="0">
              <a:latin typeface="Helvetica Neue"/>
            </a:endParaRPr>
          </a:p>
          <a:p>
            <a:pPr lvl="2">
              <a:buNone/>
            </a:pPr>
            <a:endParaRPr lang="en-ZA" sz="2000" dirty="0">
              <a:latin typeface="Helvetica Neue"/>
            </a:endParaRPr>
          </a:p>
          <a:p>
            <a:pPr lvl="2">
              <a:buNone/>
            </a:pPr>
            <a:endParaRPr lang="en-ZA" sz="2000" dirty="0">
              <a:latin typeface="Helvetica Neue"/>
            </a:endParaRPr>
          </a:p>
          <a:p>
            <a:pPr lvl="2">
              <a:buNone/>
            </a:pPr>
            <a:endParaRPr lang="en-ZA" sz="2000" dirty="0">
              <a:latin typeface="Helvetica Neue"/>
            </a:endParaRPr>
          </a:p>
          <a:p>
            <a:pPr lvl="2">
              <a:buNone/>
            </a:pPr>
            <a:endParaRPr lang="en-ZA" sz="2000" dirty="0">
              <a:latin typeface="Helvetica Neue"/>
            </a:endParaRPr>
          </a:p>
          <a:p>
            <a:pPr lvl="2">
              <a:buNone/>
            </a:pPr>
            <a:endParaRPr lang="en-ZA" sz="2000" dirty="0">
              <a:latin typeface="Helvetica Neue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344325"/>
              </p:ext>
            </p:extLst>
          </p:nvPr>
        </p:nvGraphicFramePr>
        <p:xfrm>
          <a:off x="209862" y="1199213"/>
          <a:ext cx="8461697" cy="532351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4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2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5985">
                <a:tc>
                  <a:txBody>
                    <a:bodyPr/>
                    <a:lstStyle/>
                    <a:p>
                      <a:endParaRPr lang="en-ZA" dirty="0"/>
                    </a:p>
                    <a:p>
                      <a:r>
                        <a:rPr lang="en-ZA" dirty="0"/>
                        <a:t>Material</a:t>
                      </a:r>
                      <a:r>
                        <a:rPr lang="en-ZA" baseline="0" dirty="0"/>
                        <a:t> Type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QUARTER</a:t>
                      </a:r>
                      <a:r>
                        <a:rPr lang="en-ZA" baseline="0" dirty="0"/>
                        <a:t> 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baseline="0" dirty="0"/>
                    </a:p>
                    <a:p>
                      <a:pPr algn="ctr"/>
                      <a:r>
                        <a:rPr lang="en-ZA" baseline="0" dirty="0"/>
                        <a:t>QUARTER 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73">
                <a:tc>
                  <a:txBody>
                    <a:bodyPr/>
                    <a:lstStyle/>
                    <a:p>
                      <a:r>
                        <a:rPr lang="en-ZA" sz="1400" dirty="0"/>
                        <a:t>General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119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73">
                <a:tc>
                  <a:txBody>
                    <a:bodyPr/>
                    <a:lstStyle/>
                    <a:p>
                      <a:r>
                        <a:rPr lang="en-ZA" sz="1400" dirty="0"/>
                        <a:t>Exemptions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/>
                        <a:t>Erotica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/>
                        <a:t>Theatre (Feature)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65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247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0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/>
                        <a:t>Theatre (Trailer)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80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073">
                <a:tc>
                  <a:txBody>
                    <a:bodyPr/>
                    <a:lstStyle/>
                    <a:p>
                      <a:r>
                        <a:rPr lang="en-ZA" sz="1400" dirty="0"/>
                        <a:t>Games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70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0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/>
                        <a:t>Publications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0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/>
                        <a:t>Film Festivals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49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Overall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27042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F5D416-AF7A-41E3-8F56-C81D5727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87995" cy="57877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ZA" sz="2000" b="1" dirty="0">
                <a:latin typeface="Helvetica Neue"/>
              </a:rPr>
              <a:t>Annual Classification per Genre</a:t>
            </a:r>
            <a:br>
              <a:rPr lang="en-ZA" sz="3700" b="1" dirty="0">
                <a:latin typeface="Helvetica Neue"/>
              </a:rPr>
            </a:br>
            <a:endParaRPr lang="en-US" sz="3700" dirty="0">
              <a:latin typeface="Helvetica Neue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39C587-2026-4D52-9520-CDC2445C10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533305"/>
              </p:ext>
            </p:extLst>
          </p:nvPr>
        </p:nvGraphicFramePr>
        <p:xfrm>
          <a:off x="265471" y="1135626"/>
          <a:ext cx="8259097" cy="499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FD5B24-1775-45FE-A6BF-2CE58C46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ZA">
                <a:solidFill>
                  <a:srgbClr val="FFFFFF"/>
                </a:solidFill>
              </a:rPr>
              <a:t>Summary of the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4096011" cy="55145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ZA" sz="1800" b="1" u="sng" dirty="0">
                <a:solidFill>
                  <a:srgbClr val="000000"/>
                </a:solidFill>
                <a:latin typeface="Helvetica Neue"/>
              </a:rPr>
              <a:t>Submitted films and Games 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800" b="1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General films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is the highest with a total of 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390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Theatrical Trailers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came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second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with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 286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Theatrical Feature Films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third with 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247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Games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were fourth with 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221</a:t>
            </a:r>
          </a:p>
          <a:p>
            <a:pPr marL="0" indent="0">
              <a:lnSpc>
                <a:spcPct val="90000"/>
              </a:lnSpc>
              <a:buNone/>
            </a:pPr>
            <a:endParaRPr lang="en-ZA" sz="1800" b="1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Film Festivals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came fifth with 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21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Exemptions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were 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15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Adult content remained 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at</a:t>
            </a: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 5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 compared to the previous years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8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800" b="1" dirty="0">
                <a:solidFill>
                  <a:srgbClr val="000000"/>
                </a:solidFill>
                <a:latin typeface="Helvetica Neue"/>
              </a:rPr>
              <a:t>No Publications</a:t>
            </a:r>
            <a:r>
              <a:rPr lang="en-ZA" sz="1800" dirty="0">
                <a:solidFill>
                  <a:srgbClr val="000000"/>
                </a:solidFill>
                <a:latin typeface="Helvetica Neue"/>
              </a:rPr>
              <a:t> submitted for classification in this financial year.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8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None/>
            </a:pPr>
            <a:endParaRPr lang="en-ZA" sz="18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None/>
            </a:pPr>
            <a:endParaRPr lang="en-ZA" sz="1800" dirty="0">
              <a:solidFill>
                <a:srgbClr val="000000"/>
              </a:solidFill>
              <a:latin typeface="Helvetica Neu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3A4B4-5943-443F-BC7F-655A3E35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sz="2800" b="1" dirty="0">
                <a:latin typeface="Helvetica Neue"/>
                <a:cs typeface="Arial" pitchFamily="34" charset="0"/>
              </a:rPr>
              <a:t>Analysis Per Format</a:t>
            </a:r>
            <a:endParaRPr lang="en-ZA" sz="2800" dirty="0">
              <a:latin typeface="Helvetica Neue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946513"/>
              </p:ext>
            </p:extLst>
          </p:nvPr>
        </p:nvGraphicFramePr>
        <p:xfrm>
          <a:off x="182879" y="970671"/>
          <a:ext cx="8637563" cy="580723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57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8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419">
                <a:tc>
                  <a:txBody>
                    <a:bodyPr/>
                    <a:lstStyle/>
                    <a:p>
                      <a:r>
                        <a:rPr lang="en-ZA" sz="1400" dirty="0"/>
                        <a:t> Media</a:t>
                      </a:r>
                      <a:r>
                        <a:rPr lang="en-ZA" sz="1400" baseline="0" dirty="0"/>
                        <a:t> Format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QUARTER</a:t>
                      </a:r>
                      <a:r>
                        <a:rPr lang="en-ZA" sz="1400" baseline="0" dirty="0"/>
                        <a:t> 1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QUARTER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TOTAL</a:t>
                      </a:r>
                    </a:p>
                    <a:p>
                      <a:pPr algn="ctr"/>
                      <a:r>
                        <a:rPr lang="en-ZA" sz="1400" dirty="0"/>
                        <a:t>ANNUAL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ZA" sz="1400" dirty="0"/>
                        <a:t>DVD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16">
                <a:tc>
                  <a:txBody>
                    <a:bodyPr/>
                    <a:lstStyle/>
                    <a:p>
                      <a:r>
                        <a:rPr lang="en-ZA" sz="1400" dirty="0"/>
                        <a:t>BLU-RAY DISC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16">
                <a:tc>
                  <a:txBody>
                    <a:bodyPr/>
                    <a:lstStyle/>
                    <a:p>
                      <a:r>
                        <a:rPr lang="en-ZA" sz="1400" dirty="0"/>
                        <a:t>3D BLU-RAY DISC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58">
                <a:tc>
                  <a:txBody>
                    <a:bodyPr/>
                    <a:lstStyle/>
                    <a:p>
                      <a:r>
                        <a:rPr lang="en-ZA" sz="1400" dirty="0"/>
                        <a:t>2D THEATRE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532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ZA" sz="1400" dirty="0"/>
                        <a:t>2D IMAX THEATRE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380469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ZA" sz="1400" dirty="0"/>
                        <a:t>3D THEATRE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01482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ZA" sz="1400" dirty="0"/>
                        <a:t>3D IMAX THEATRE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218608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ZA" sz="1400" dirty="0"/>
                        <a:t>3D 4DX THEATRE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057">
                <a:tc>
                  <a:txBody>
                    <a:bodyPr/>
                    <a:lstStyle/>
                    <a:p>
                      <a:r>
                        <a:rPr lang="en-ZA" sz="1400" dirty="0"/>
                        <a:t>CONSOLE GAMES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22">
                <a:tc>
                  <a:txBody>
                    <a:bodyPr/>
                    <a:lstStyle/>
                    <a:p>
                      <a:r>
                        <a:rPr lang="en-ZA" sz="1400" dirty="0"/>
                        <a:t>PC GAMES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20">
                <a:tc>
                  <a:txBody>
                    <a:bodyPr/>
                    <a:lstStyle/>
                    <a:p>
                      <a:r>
                        <a:rPr lang="en-ZA" sz="1400" baseline="0" dirty="0"/>
                        <a:t>MOBILE GAMES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985">
                <a:tc>
                  <a:txBody>
                    <a:bodyPr/>
                    <a:lstStyle/>
                    <a:p>
                      <a:r>
                        <a:rPr lang="en-ZA" sz="1400" dirty="0"/>
                        <a:t>ONLINE LINKS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823">
                <a:tc>
                  <a:txBody>
                    <a:bodyPr/>
                    <a:lstStyle/>
                    <a:p>
                      <a:r>
                        <a:rPr lang="en-ZA" sz="1400" dirty="0"/>
                        <a:t>ADULT MAGAINES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055147"/>
                  </a:ext>
                </a:extLst>
              </a:tr>
              <a:tr h="487437">
                <a:tc>
                  <a:txBody>
                    <a:bodyPr/>
                    <a:lstStyle/>
                    <a:p>
                      <a:r>
                        <a:rPr lang="en-ZA" sz="1400" dirty="0"/>
                        <a:t>SYNOPSIS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17755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7DFE75-0199-4FCD-9344-78B92F38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59080"/>
            <a:ext cx="8229600" cy="883920"/>
          </a:xfrm>
        </p:spPr>
        <p:txBody>
          <a:bodyPr/>
          <a:lstStyle/>
          <a:p>
            <a:pPr algn="l"/>
            <a:r>
              <a:rPr lang="en-ZA" sz="2800" b="1" dirty="0">
                <a:latin typeface="Helvetica Neue"/>
              </a:rPr>
              <a:t>Annual Analysis per format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90560" cy="5440680"/>
          </a:xfrm>
        </p:spPr>
        <p:txBody>
          <a:bodyPr/>
          <a:lstStyle/>
          <a:p>
            <a:pPr marL="800100" lvl="1" indent="-342900">
              <a:buAutoNum type="arabicPeriod"/>
            </a:pPr>
            <a:endParaRPr lang="en-ZA" sz="18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ZA" sz="18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ZA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endParaRPr lang="en-ZA" sz="18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ZA" sz="18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ZA" sz="1800" dirty="0">
              <a:latin typeface="Arial" pitchFamily="34" charset="0"/>
              <a:cs typeface="Arial" pitchFamily="34" charset="0"/>
            </a:endParaRPr>
          </a:p>
          <a:p>
            <a:endParaRPr lang="en-ZA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9C9810B-EC76-435E-B26E-EC522B19A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415548"/>
              </p:ext>
            </p:extLst>
          </p:nvPr>
        </p:nvGraphicFramePr>
        <p:xfrm>
          <a:off x="593622" y="1385611"/>
          <a:ext cx="8017715" cy="49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2EE83C-08B9-456E-BDB8-7210A80F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ZA" b="1">
                <a:solidFill>
                  <a:srgbClr val="FFFFFF"/>
                </a:solidFill>
                <a:latin typeface="Helvetica Neue"/>
              </a:rPr>
              <a:t>Summary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532 Theatre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format (films and trailers) are the highest media format classified this financial year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310 DVD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format is second highest </a:t>
            </a:r>
          </a:p>
          <a:p>
            <a:pPr marL="0" indent="0">
              <a:lnSpc>
                <a:spcPct val="90000"/>
              </a:lnSpc>
              <a:buNone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123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Console Games and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 98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PC Games  approved for classification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91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Online Links received for classification.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21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Synopsis were approved for film festivals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No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New Theatre media format submitted for classification this financial year which is(2D &amp;3D Imax and 3D 4DX Theatre). </a:t>
            </a:r>
          </a:p>
          <a:p>
            <a:pPr marL="0" indent="0">
              <a:lnSpc>
                <a:spcPct val="90000"/>
              </a:lnSpc>
              <a:buNone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No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3D Blu-Ray Disc classified this year.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16089-6119-46A2-9B8D-47DC0B77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168"/>
          </a:xfrm>
        </p:spPr>
        <p:txBody>
          <a:bodyPr/>
          <a:lstStyle/>
          <a:p>
            <a:pPr algn="l"/>
            <a:r>
              <a:rPr lang="en-ZA" sz="2800" b="1" dirty="0">
                <a:latin typeface="Helvetica Neue"/>
              </a:rPr>
              <a:t>Production Category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391542"/>
              </p:ext>
            </p:extLst>
          </p:nvPr>
        </p:nvGraphicFramePr>
        <p:xfrm>
          <a:off x="228600" y="1203960"/>
          <a:ext cx="8458200" cy="516879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1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5656"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PRODUCTION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</a:t>
                      </a:r>
                      <a:r>
                        <a:rPr lang="en-ZA" sz="1600" baseline="0" dirty="0"/>
                        <a:t> 1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TOTAL</a:t>
                      </a:r>
                    </a:p>
                    <a:p>
                      <a:pPr algn="ctr"/>
                      <a:r>
                        <a:rPr lang="en-ZA" sz="1600" dirty="0"/>
                        <a:t>ANNUAL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854">
                <a:tc>
                  <a:txBody>
                    <a:bodyPr/>
                    <a:lstStyle/>
                    <a:p>
                      <a:r>
                        <a:rPr lang="en-ZA" sz="1400" dirty="0"/>
                        <a:t>International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71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South Africa (Local)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113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837">
                <a:tc>
                  <a:txBody>
                    <a:bodyPr/>
                    <a:lstStyle/>
                    <a:p>
                      <a:endParaRPr lang="en-ZA" sz="1400" baseline="0" dirty="0"/>
                    </a:p>
                    <a:p>
                      <a:r>
                        <a:rPr lang="en-ZA" sz="1400" baseline="0" dirty="0"/>
                        <a:t>India (Bollywood)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941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Nigeria (Nollywood)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0</a:t>
                      </a:r>
                    </a:p>
                    <a:p>
                      <a:pPr algn="ctr"/>
                      <a:endParaRPr lang="en-ZA" sz="1400" b="0" dirty="0"/>
                    </a:p>
                    <a:p>
                      <a:pPr algn="ctr"/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1ECB3C-71CD-4132-B34C-3862FDE2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685"/>
            <a:ext cx="8229600" cy="685484"/>
          </a:xfrm>
        </p:spPr>
        <p:txBody>
          <a:bodyPr/>
          <a:lstStyle/>
          <a:p>
            <a:r>
              <a:rPr lang="en-ZA" sz="2000" b="1" dirty="0">
                <a:latin typeface="Helvetica Neue"/>
              </a:rPr>
              <a:t>Production Analysis Category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FE6E7F-0369-4BBE-AE68-54896D5F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ZA" b="1">
                <a:solidFill>
                  <a:srgbClr val="FFFFFF"/>
                </a:solidFill>
                <a:latin typeface="Helvetica Neue"/>
              </a:rPr>
              <a:t>Summary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ZA" sz="1900" dirty="0">
                <a:solidFill>
                  <a:srgbClr val="000000"/>
                </a:solidFill>
                <a:latin typeface="Helvetica Neue"/>
              </a:rPr>
              <a:t>Films produced Internationally dominated the most in classification with a total of </a:t>
            </a:r>
            <a:r>
              <a:rPr lang="en-ZA" sz="1900" b="1" dirty="0">
                <a:solidFill>
                  <a:srgbClr val="000000"/>
                </a:solidFill>
                <a:latin typeface="Helvetica Neue"/>
              </a:rPr>
              <a:t>990</a:t>
            </a:r>
          </a:p>
          <a:p>
            <a:pPr>
              <a:lnSpc>
                <a:spcPct val="90000"/>
              </a:lnSpc>
              <a:buNone/>
            </a:pPr>
            <a:endParaRPr lang="en-ZA" sz="19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r>
              <a:rPr lang="en-ZA" sz="1900" dirty="0">
                <a:solidFill>
                  <a:srgbClr val="000000"/>
                </a:solidFill>
                <a:latin typeface="Helvetica Neue"/>
              </a:rPr>
              <a:t>South African or Local Content is the second highest with a total of </a:t>
            </a:r>
            <a:r>
              <a:rPr lang="en-ZA" sz="1900" b="1" dirty="0">
                <a:solidFill>
                  <a:srgbClr val="000000"/>
                </a:solidFill>
                <a:latin typeface="Helvetica Neue"/>
              </a:rPr>
              <a:t>113</a:t>
            </a:r>
            <a:r>
              <a:rPr lang="en-ZA" sz="19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ZA" sz="19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r>
              <a:rPr lang="en-ZA" sz="1900" dirty="0">
                <a:solidFill>
                  <a:srgbClr val="000000"/>
                </a:solidFill>
                <a:latin typeface="Helvetica Neue"/>
              </a:rPr>
              <a:t>Bollywood (Indian) Films came third classified content with a total of </a:t>
            </a:r>
            <a:r>
              <a:rPr lang="en-ZA" sz="1900" b="1" dirty="0">
                <a:solidFill>
                  <a:srgbClr val="000000"/>
                </a:solidFill>
                <a:latin typeface="Helvetica Neue"/>
              </a:rPr>
              <a:t>80</a:t>
            </a:r>
            <a:r>
              <a:rPr lang="en-ZA" sz="1900" dirty="0">
                <a:solidFill>
                  <a:srgbClr val="000000"/>
                </a:solidFill>
                <a:latin typeface="Helvetica Neue"/>
              </a:rPr>
              <a:t>.</a:t>
            </a:r>
          </a:p>
          <a:p>
            <a:pPr>
              <a:lnSpc>
                <a:spcPct val="90000"/>
              </a:lnSpc>
            </a:pPr>
            <a:endParaRPr lang="en-ZA" sz="19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r>
              <a:rPr lang="en-ZA" sz="1900" dirty="0">
                <a:solidFill>
                  <a:srgbClr val="000000"/>
                </a:solidFill>
                <a:latin typeface="Helvetica Neue"/>
              </a:rPr>
              <a:t>Only 2 Nollywood (Nigerian) films classified for this financial year.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C68B9-FC68-4630-80C6-0F620C60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ZA" sz="2400" b="1" dirty="0">
                <a:latin typeface="Helvetica Neue"/>
              </a:rPr>
              <a:t>APPEAL APPLICATIONS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1" y="975360"/>
            <a:ext cx="8229602" cy="52578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ZA" sz="1600" dirty="0">
              <a:latin typeface="Helvetica Neue"/>
            </a:endParaRPr>
          </a:p>
          <a:p>
            <a:pPr>
              <a:buFont typeface="Arial" pitchFamily="34" charset="0"/>
              <a:buNone/>
            </a:pPr>
            <a:r>
              <a:rPr lang="en-ZA" sz="1600" dirty="0">
                <a:latin typeface="Helvetica Neue"/>
              </a:rPr>
              <a:t>No Appeal Applications lodged with the Film and Publication Board for 2019/20 Financial Year.</a:t>
            </a:r>
          </a:p>
          <a:p>
            <a:pPr>
              <a:buFont typeface="Arial" pitchFamily="34" charset="0"/>
              <a:buNone/>
            </a:pPr>
            <a:endParaRPr lang="en-ZA" sz="1600" dirty="0"/>
          </a:p>
          <a:p>
            <a:pPr>
              <a:buFont typeface="Arial" pitchFamily="34" charset="0"/>
              <a:buNone/>
            </a:pPr>
            <a:r>
              <a:rPr lang="en-ZA" sz="1600" dirty="0"/>
              <a:t> </a:t>
            </a:r>
          </a:p>
          <a:p>
            <a:pPr>
              <a:buFont typeface="Arial" pitchFamily="34" charset="0"/>
              <a:buNone/>
            </a:pPr>
            <a:endParaRPr lang="en-ZA" sz="2400" dirty="0"/>
          </a:p>
          <a:p>
            <a:pPr>
              <a:buFont typeface="Wingdings" pitchFamily="2" charset="2"/>
              <a:buChar char="§"/>
            </a:pPr>
            <a:endParaRPr lang="en-Z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5972"/>
              </p:ext>
            </p:extLst>
          </p:nvPr>
        </p:nvGraphicFramePr>
        <p:xfrm>
          <a:off x="179884" y="2249129"/>
          <a:ext cx="8293063" cy="235974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13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17915"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MOVIE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APPLICANT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APPLICATION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FPB CLASSIFICATION COMMITTEE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APPEAL  TRIBUNAL</a:t>
                      </a:r>
                      <a:r>
                        <a:rPr lang="en-ZA" sz="1600" baseline="0" dirty="0"/>
                        <a:t> </a:t>
                      </a:r>
                      <a:r>
                        <a:rPr lang="en-ZA" sz="1600" dirty="0"/>
                        <a:t>DECISION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827"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baseline="0" dirty="0"/>
                    </a:p>
                    <a:p>
                      <a:r>
                        <a:rPr lang="en-ZA" sz="1600" baseline="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45377D-9292-4D6D-A2B2-E2F06592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98488" y="230188"/>
            <a:ext cx="7940675" cy="717550"/>
          </a:xfrm>
        </p:spPr>
        <p:txBody>
          <a:bodyPr/>
          <a:lstStyle/>
          <a:p>
            <a:pPr algn="l" eaLnBrk="1" hangingPunct="1"/>
            <a:r>
              <a:rPr lang="en-US" sz="2500" b="1" dirty="0">
                <a:latin typeface="Helvetica"/>
                <a:ea typeface="Helvetica"/>
                <a:cs typeface="Helvetica"/>
              </a:rPr>
              <a:t>Contents: 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66775" y="1444625"/>
            <a:ext cx="7256463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5263" indent="-195263" eaLnBrk="0" hangingPunct="0"/>
            <a:endParaRPr lang="en-US" sz="2000" dirty="0">
              <a:latin typeface="Helvetica Neue"/>
            </a:endParaRPr>
          </a:p>
          <a:p>
            <a:pPr marL="195263" indent="-195263" eaLnBrk="0" hangingPunct="0">
              <a:buFont typeface="Wingdings" pitchFamily="2" charset="2"/>
              <a:buChar char="§"/>
            </a:pPr>
            <a:r>
              <a:rPr lang="en-US" sz="2000" dirty="0">
                <a:latin typeface="Helvetica Neue"/>
              </a:rPr>
              <a:t>Introduction</a:t>
            </a:r>
          </a:p>
          <a:p>
            <a:pPr marL="195263" indent="-195263" eaLnBrk="0" hangingPunct="0">
              <a:buFont typeface="Wingdings" pitchFamily="2" charset="2"/>
              <a:buChar char="§"/>
            </a:pPr>
            <a:endParaRPr lang="en-US" sz="2000" dirty="0">
              <a:latin typeface="Helvetica Neue"/>
            </a:endParaRPr>
          </a:p>
          <a:p>
            <a:pPr marL="195263" indent="-195263" eaLnBrk="0" hangingPunct="0">
              <a:buFont typeface="Wingdings" pitchFamily="2" charset="2"/>
              <a:buChar char="§"/>
            </a:pPr>
            <a:r>
              <a:rPr lang="en-US" sz="2000" dirty="0">
                <a:latin typeface="Helvetica Neue"/>
              </a:rPr>
              <a:t>Classification Submissions – films and games</a:t>
            </a:r>
          </a:p>
          <a:p>
            <a:pPr marL="195263" indent="-195263" eaLnBrk="0" hangingPunct="0">
              <a:buFont typeface="Wingdings" pitchFamily="2" charset="2"/>
              <a:buChar char="§"/>
            </a:pPr>
            <a:endParaRPr lang="en-US" sz="2000" dirty="0">
              <a:latin typeface="Helvetica Neue"/>
            </a:endParaRPr>
          </a:p>
          <a:p>
            <a:pPr marL="195263" indent="-195263" eaLnBrk="0" hangingPunct="0">
              <a:buFont typeface="Wingdings" pitchFamily="2" charset="2"/>
              <a:buChar char="§"/>
            </a:pPr>
            <a:r>
              <a:rPr lang="en-US" sz="2000" dirty="0">
                <a:latin typeface="Helvetica Neue"/>
              </a:rPr>
              <a:t> Analysis of the Submissions</a:t>
            </a:r>
          </a:p>
          <a:p>
            <a:pPr marL="195263" indent="-195263" eaLnBrk="0" hangingPunct="0">
              <a:buFont typeface="Wingdings" pitchFamily="2" charset="2"/>
              <a:buChar char="§"/>
            </a:pPr>
            <a:endParaRPr lang="en-US" sz="2000" dirty="0">
              <a:latin typeface="Helvetica Neue"/>
            </a:endParaRPr>
          </a:p>
          <a:p>
            <a:pPr marL="195263" indent="-195263" eaLnBrk="0" hangingPunct="0">
              <a:buFont typeface="Wingdings" pitchFamily="2" charset="2"/>
              <a:buChar char="§"/>
            </a:pPr>
            <a:r>
              <a:rPr lang="en-US" sz="2000" dirty="0">
                <a:latin typeface="Helvetica Neue"/>
              </a:rPr>
              <a:t>Appeals</a:t>
            </a:r>
          </a:p>
          <a:p>
            <a:pPr marL="195263" indent="-195263" eaLnBrk="0" hangingPunct="0"/>
            <a:endParaRPr lang="en-US" sz="2000" dirty="0">
              <a:latin typeface="Helvetica Neue"/>
            </a:endParaRPr>
          </a:p>
          <a:p>
            <a:pPr marL="195263" indent="-195263" eaLnBrk="0" hangingPunct="0">
              <a:buFont typeface="Wingdings" pitchFamily="2" charset="2"/>
              <a:buChar char="§"/>
            </a:pPr>
            <a:r>
              <a:rPr lang="en-US" sz="2000" dirty="0">
                <a:latin typeface="Helvetica Neue"/>
              </a:rPr>
              <a:t>Registration &amp; Annual Renewal Statistics</a:t>
            </a:r>
          </a:p>
          <a:p>
            <a:pPr marL="195263" indent="-195263" eaLnBrk="0" hangingPunct="0">
              <a:buFont typeface="Wingdings" pitchFamily="2" charset="2"/>
              <a:buChar char="§"/>
            </a:pPr>
            <a:endParaRPr lang="en-US" sz="2000" dirty="0">
              <a:latin typeface="Helvetica Neue"/>
            </a:endParaRPr>
          </a:p>
          <a:p>
            <a:pPr marL="195263" indent="-195263" eaLnBrk="0" hangingPunct="0"/>
            <a:endParaRPr lang="en-US" sz="2000" dirty="0">
              <a:latin typeface="Helvetica Neue"/>
            </a:endParaRPr>
          </a:p>
          <a:p>
            <a:pPr marL="195263" indent="-195263" eaLnBrk="0" hangingPunct="0">
              <a:buFont typeface="Wingdings" pitchFamily="2" charset="2"/>
              <a:buChar char="§"/>
            </a:pPr>
            <a:endParaRPr lang="en-US" dirty="0">
              <a:latin typeface="Helvetica Neu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650BAE-EF56-4B2D-8EC8-352C1E32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dirty="0"/>
              <a:t>Annual Comparisons</a:t>
            </a:r>
            <a:br>
              <a:rPr lang="en-ZA" dirty="0"/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803205"/>
              </p:ext>
            </p:extLst>
          </p:nvPr>
        </p:nvGraphicFramePr>
        <p:xfrm>
          <a:off x="383458" y="1417637"/>
          <a:ext cx="8111616" cy="477668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51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936">
                  <a:extLst>
                    <a:ext uri="{9D8B030D-6E8A-4147-A177-3AD203B41FA5}">
                      <a16:colId xmlns:a16="http://schemas.microsoft.com/office/drawing/2014/main" val="3378977794"/>
                    </a:ext>
                  </a:extLst>
                </a:gridCol>
                <a:gridCol w="1351936">
                  <a:extLst>
                    <a:ext uri="{9D8B030D-6E8A-4147-A177-3AD203B41FA5}">
                      <a16:colId xmlns:a16="http://schemas.microsoft.com/office/drawing/2014/main" val="3381667517"/>
                    </a:ext>
                  </a:extLst>
                </a:gridCol>
              </a:tblGrid>
              <a:tr h="618178">
                <a:tc>
                  <a:txBody>
                    <a:bodyPr/>
                    <a:lstStyle/>
                    <a:p>
                      <a:r>
                        <a:rPr lang="en-ZA" sz="1600" dirty="0"/>
                        <a:t>Financial</a:t>
                      </a:r>
                      <a:r>
                        <a:rPr lang="en-ZA" sz="1600" baseline="0" dirty="0"/>
                        <a:t> Year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 (2015/16)</a:t>
                      </a:r>
                    </a:p>
                    <a:p>
                      <a:pPr algn="ctr"/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 (2016/17)</a:t>
                      </a:r>
                    </a:p>
                    <a:p>
                      <a:pPr algn="ctr"/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(2017/18)</a:t>
                      </a:r>
                    </a:p>
                    <a:p>
                      <a:pPr algn="ctr"/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(2018/19)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(2019/20)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070">
                <a:tc>
                  <a:txBody>
                    <a:bodyPr/>
                    <a:lstStyle/>
                    <a:p>
                      <a:r>
                        <a:rPr lang="en-ZA" sz="1400" dirty="0"/>
                        <a:t>Submissions</a:t>
                      </a:r>
                      <a:r>
                        <a:rPr lang="en-ZA" sz="1400" baseline="0" dirty="0"/>
                        <a:t> Received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1 988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1 869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1 965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1 657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1 243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794">
                <a:tc>
                  <a:txBody>
                    <a:bodyPr/>
                    <a:lstStyle/>
                    <a:p>
                      <a:endParaRPr lang="en-ZA" sz="1400" baseline="0" dirty="0"/>
                    </a:p>
                    <a:p>
                      <a:r>
                        <a:rPr lang="en-ZA" sz="1400" baseline="0" dirty="0"/>
                        <a:t>Rejections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73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62 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77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42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6694">
                <a:tc>
                  <a:txBody>
                    <a:bodyPr/>
                    <a:lstStyle/>
                    <a:p>
                      <a:endParaRPr lang="en-ZA" sz="1400" baseline="0" dirty="0"/>
                    </a:p>
                    <a:p>
                      <a:r>
                        <a:rPr lang="en-ZA" sz="1400" baseline="0" dirty="0"/>
                        <a:t>Classified Content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1 769 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1 807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1 888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1 612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1 185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950">
                <a:tc>
                  <a:txBody>
                    <a:bodyPr/>
                    <a:lstStyle/>
                    <a:p>
                      <a:r>
                        <a:rPr lang="en-ZA" sz="1400" dirty="0"/>
                        <a:t>Appeal Applications Lodged with FPB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5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2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4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4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7B9D1C-39EE-49A5-8669-4AFD1CA4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3690" cy="684007"/>
          </a:xfrm>
        </p:spPr>
        <p:txBody>
          <a:bodyPr/>
          <a:lstStyle/>
          <a:p>
            <a:r>
              <a:rPr lang="en-ZA" sz="1800" dirty="0"/>
              <a:t>Annual Submissions Comparisons Cont...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DCC6D35-54F4-4210-AD48-31E2A21C3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125438"/>
              </p:ext>
            </p:extLst>
          </p:nvPr>
        </p:nvGraphicFramePr>
        <p:xfrm>
          <a:off x="457200" y="1268362"/>
          <a:ext cx="7942006" cy="4857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81E794-59AE-4878-B43D-CB1811D8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6C113C-25BD-4011-8399-4A292AF3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ZA" sz="4100">
                <a:solidFill>
                  <a:srgbClr val="FFFFFF"/>
                </a:solidFill>
              </a:rPr>
              <a:t>Overall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3B90A-8836-4222-A22D-97037ACC9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ZA" sz="2100" dirty="0">
                <a:solidFill>
                  <a:srgbClr val="000000"/>
                </a:solidFill>
              </a:rPr>
              <a:t>There is a continuous decline in number of submissions and processed material for classification from the past 2 years. </a:t>
            </a:r>
          </a:p>
          <a:p>
            <a:endParaRPr lang="en-ZA" sz="21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B20A6-4DF7-47DE-B3D7-9DF89D3D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3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FPB PPT Templates4.jpg" descr="/WORK IN PROGRESS/Work in Progress/NATIVES ACT/FilmPublicationBoard/FPB ARTWORK 2012/PPT TEMPLATE/Electronic/FPB PPT Templates4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457200" y="30559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CLASSIFICATION TURNAROUND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CE4A7-A668-4FB3-9EDB-B1F0EC85D67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Quarterly Classification Turnaround Time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630337"/>
              </p:ext>
            </p:extLst>
          </p:nvPr>
        </p:nvGraphicFramePr>
        <p:xfrm>
          <a:off x="457200" y="1600200"/>
          <a:ext cx="8229602" cy="427594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14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543">
                  <a:extLst>
                    <a:ext uri="{9D8B030D-6E8A-4147-A177-3AD203B41FA5}">
                      <a16:colId xmlns:a16="http://schemas.microsoft.com/office/drawing/2014/main" val="3133895262"/>
                    </a:ext>
                  </a:extLst>
                </a:gridCol>
                <a:gridCol w="942006">
                  <a:extLst>
                    <a:ext uri="{9D8B030D-6E8A-4147-A177-3AD203B41FA5}">
                      <a16:colId xmlns:a16="http://schemas.microsoft.com/office/drawing/2014/main" val="3525917975"/>
                    </a:ext>
                  </a:extLst>
                </a:gridCol>
                <a:gridCol w="942006">
                  <a:extLst>
                    <a:ext uri="{9D8B030D-6E8A-4147-A177-3AD203B41FA5}">
                      <a16:colId xmlns:a16="http://schemas.microsoft.com/office/drawing/2014/main" val="3977367848"/>
                    </a:ext>
                  </a:extLst>
                </a:gridCol>
                <a:gridCol w="942006">
                  <a:extLst>
                    <a:ext uri="{9D8B030D-6E8A-4147-A177-3AD203B41FA5}">
                      <a16:colId xmlns:a16="http://schemas.microsoft.com/office/drawing/2014/main" val="979661783"/>
                    </a:ext>
                  </a:extLst>
                </a:gridCol>
                <a:gridCol w="942006">
                  <a:extLst>
                    <a:ext uri="{9D8B030D-6E8A-4147-A177-3AD203B41FA5}">
                      <a16:colId xmlns:a16="http://schemas.microsoft.com/office/drawing/2014/main" val="3474703570"/>
                    </a:ext>
                  </a:extLst>
                </a:gridCol>
              </a:tblGrid>
              <a:tr h="907813">
                <a:tc>
                  <a:txBody>
                    <a:bodyPr/>
                    <a:lstStyle/>
                    <a:p>
                      <a:endParaRPr lang="en-ZA" sz="1200" dirty="0"/>
                    </a:p>
                    <a:p>
                      <a:r>
                        <a:rPr lang="en-ZA" sz="1200" dirty="0"/>
                        <a:t>Turnaround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dirty="0"/>
                    </a:p>
                    <a:p>
                      <a:pPr algn="ctr"/>
                      <a:r>
                        <a:rPr lang="en-ZA" sz="1200" dirty="0"/>
                        <a:t>Quarter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dirty="0"/>
                    </a:p>
                    <a:p>
                      <a:pPr algn="ctr"/>
                      <a:r>
                        <a:rPr lang="en-ZA" sz="1200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dirty="0"/>
                    </a:p>
                    <a:p>
                      <a:pPr algn="ctr"/>
                      <a:r>
                        <a:rPr lang="en-ZA" sz="1200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dirty="0"/>
                    </a:p>
                    <a:p>
                      <a:pPr algn="ctr"/>
                      <a:r>
                        <a:rPr lang="en-ZA" sz="1200" dirty="0"/>
                        <a:t>Quarter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/>
                        <a:t>Total Number per </a:t>
                      </a:r>
                    </a:p>
                    <a:p>
                      <a:pPr algn="ctr"/>
                      <a:r>
                        <a:rPr lang="en-ZA" sz="1200" dirty="0"/>
                        <a:t>Annum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/>
                        <a:t>Total </a:t>
                      </a:r>
                    </a:p>
                    <a:p>
                      <a:pPr algn="ctr"/>
                      <a:r>
                        <a:rPr lang="en-ZA" sz="12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/>
                        <a:t>Overall</a:t>
                      </a:r>
                    </a:p>
                    <a:p>
                      <a:pPr algn="ctr"/>
                      <a:r>
                        <a:rPr lang="en-ZA" sz="1200" dirty="0"/>
                        <a:t>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716">
                <a:tc>
                  <a:txBody>
                    <a:bodyPr/>
                    <a:lstStyle/>
                    <a:p>
                      <a:r>
                        <a:rPr lang="en-ZA" sz="1200" dirty="0"/>
                        <a:t>Number of Classification content processed </a:t>
                      </a:r>
                      <a:r>
                        <a:rPr lang="en-ZA" sz="1200" b="1" dirty="0"/>
                        <a:t>within</a:t>
                      </a:r>
                      <a:r>
                        <a:rPr lang="en-ZA" sz="1200" dirty="0"/>
                        <a:t> the </a:t>
                      </a:r>
                      <a:r>
                        <a:rPr lang="en-ZA" sz="1200" b="1" dirty="0"/>
                        <a:t>5-days</a:t>
                      </a:r>
                      <a:r>
                        <a:rPr lang="en-ZA" sz="1200" dirty="0"/>
                        <a:t> turnaround time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203</a:t>
                      </a:r>
                    </a:p>
                    <a:p>
                      <a:pPr algn="ctr"/>
                      <a:endParaRPr lang="en-Z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60%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0" dirty="0"/>
                        <a:t>Classified within turnaround time</a:t>
                      </a:r>
                    </a:p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>
                          <a:highlight>
                            <a:srgbClr val="FFFF00"/>
                          </a:highlight>
                        </a:rPr>
                        <a:t>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189">
                <a:tc>
                  <a:txBody>
                    <a:bodyPr/>
                    <a:lstStyle/>
                    <a:p>
                      <a:r>
                        <a:rPr lang="en-ZA" sz="1200" dirty="0"/>
                        <a:t>Number of classification content processed </a:t>
                      </a:r>
                      <a:r>
                        <a:rPr lang="en-ZA" sz="1200" b="1" dirty="0"/>
                        <a:t>within</a:t>
                      </a:r>
                      <a:r>
                        <a:rPr lang="en-ZA" sz="1200" dirty="0"/>
                        <a:t> the </a:t>
                      </a:r>
                      <a:r>
                        <a:rPr lang="en-ZA" sz="1200" b="1" dirty="0"/>
                        <a:t>8-day</a:t>
                      </a:r>
                      <a:r>
                        <a:rPr lang="en-ZA" sz="1200" dirty="0"/>
                        <a:t> turnaround time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31%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227">
                <a:tc>
                  <a:txBody>
                    <a:bodyPr/>
                    <a:lstStyle/>
                    <a:p>
                      <a:r>
                        <a:rPr lang="en-ZA" sz="1200" dirty="0"/>
                        <a:t>Number of classification content processed </a:t>
                      </a:r>
                      <a:r>
                        <a:rPr lang="en-ZA" sz="1200" b="1" dirty="0"/>
                        <a:t>above </a:t>
                      </a:r>
                      <a:r>
                        <a:rPr lang="en-ZA" sz="1200" dirty="0"/>
                        <a:t>the </a:t>
                      </a:r>
                      <a:r>
                        <a:rPr lang="en-ZA" sz="1200" b="1" dirty="0"/>
                        <a:t>8-day </a:t>
                      </a:r>
                      <a:r>
                        <a:rPr lang="en-ZA" sz="1200" dirty="0"/>
                        <a:t>turnaround time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>
                          <a:highlight>
                            <a:srgbClr val="FFFF00"/>
                          </a:highlight>
                        </a:rPr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C737E2-B307-4B67-B972-E5749D18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9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E889-483A-4E58-9539-0C4859865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18439" cy="706130"/>
          </a:xfrm>
        </p:spPr>
        <p:txBody>
          <a:bodyPr/>
          <a:lstStyle/>
          <a:p>
            <a:r>
              <a:rPr lang="en-US" sz="2000" dirty="0"/>
              <a:t>Annual Classification Turnaround Time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C8AEB-AED9-4B08-B708-513234164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96408"/>
              </p:ext>
            </p:extLst>
          </p:nvPr>
        </p:nvGraphicFramePr>
        <p:xfrm>
          <a:off x="457200" y="1260988"/>
          <a:ext cx="8229600" cy="486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E22FD1-29FD-4913-BEE5-BB3149DE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34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FPB PPT Templates4.jpg" descr="/WORK IN PROGRESS/Work in Progress/NATIVES ACT/FilmPublicationBoard/FPB ARTWORK 2012/PPT TEMPLATE/Electronic/FPB PPT Templates4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457200" y="30559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NEW REGISTRATIONS &amp; ANNUAL RENEWALS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CE4A7-A668-4FB3-9EDB-B1F0EC85D67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95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>
                <a:latin typeface="Helvetica Neue"/>
                <a:ea typeface="MS PGothic" pitchFamily="34" charset="-128"/>
              </a:rPr>
              <a:t>INTRODUCTION</a:t>
            </a:r>
            <a:br>
              <a:rPr lang="en-US" sz="2800" b="1" dirty="0">
                <a:latin typeface="Helvetica Neue"/>
                <a:ea typeface="MS PGothic" pitchFamily="34" charset="-128"/>
              </a:rPr>
            </a:br>
            <a:endParaRPr lang="en-ZA" sz="28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13360" y="1417638"/>
            <a:ext cx="8473440" cy="446500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sz="1600" b="1" dirty="0">
              <a:latin typeface="Helvetica Neue"/>
              <a:ea typeface="MS PGothic" pitchFamily="34" charset="-128"/>
            </a:endParaRPr>
          </a:p>
          <a:p>
            <a:r>
              <a:rPr lang="en-ZA" sz="1800" dirty="0">
                <a:latin typeface="Helvetica Neue"/>
              </a:rPr>
              <a:t>The following analysis for Registrations and Annual Renewals was compiled using data obtained from FPB Online system.</a:t>
            </a:r>
          </a:p>
          <a:p>
            <a:endParaRPr lang="en-ZA" sz="1800" dirty="0">
              <a:latin typeface="Helvetica Neue"/>
            </a:endParaRPr>
          </a:p>
          <a:p>
            <a:r>
              <a:rPr lang="en-ZA" sz="1800" dirty="0">
                <a:latin typeface="Helvetica Neue"/>
              </a:rPr>
              <a:t>The analysis focuses on the following aspects:</a:t>
            </a:r>
          </a:p>
          <a:p>
            <a:pPr>
              <a:buNone/>
            </a:pPr>
            <a:r>
              <a:rPr lang="en-ZA" sz="1800" dirty="0">
                <a:latin typeface="Helvetica Neue"/>
              </a:rPr>
              <a:t>   - Total number of applications received</a:t>
            </a:r>
          </a:p>
          <a:p>
            <a:pPr>
              <a:buNone/>
            </a:pPr>
            <a:r>
              <a:rPr lang="en-ZA" sz="1800" dirty="0">
                <a:latin typeface="Helvetica Neue"/>
              </a:rPr>
              <a:t>   - Analysis on new registrations and annual renewals</a:t>
            </a:r>
          </a:p>
          <a:p>
            <a:pPr>
              <a:buNone/>
            </a:pPr>
            <a:r>
              <a:rPr lang="en-ZA" sz="1800" dirty="0">
                <a:latin typeface="Helvetica Neue"/>
              </a:rPr>
              <a:t>   - Analysis on distribution type.</a:t>
            </a:r>
          </a:p>
          <a:p>
            <a:endParaRPr lang="en-ZA" sz="2400" dirty="0">
              <a:latin typeface="Helvetica Neu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9103A7-34F2-48D4-9C9C-40F9AFA6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878"/>
            <a:ext cx="8229600" cy="731202"/>
          </a:xfrm>
        </p:spPr>
        <p:txBody>
          <a:bodyPr/>
          <a:lstStyle/>
          <a:p>
            <a:pPr algn="l"/>
            <a:r>
              <a:rPr lang="en-ZA" sz="2000" b="1" dirty="0">
                <a:latin typeface="Helvetica Neue"/>
              </a:rPr>
              <a:t>Registration &amp; Renewal Applications (2019/20)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444896"/>
              </p:ext>
            </p:extLst>
          </p:nvPr>
        </p:nvGraphicFramePr>
        <p:xfrm>
          <a:off x="191730" y="1310640"/>
          <a:ext cx="8362336" cy="452171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8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0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5754"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</a:t>
                      </a:r>
                      <a:r>
                        <a:rPr lang="en-ZA" sz="1600" baseline="0" dirty="0"/>
                        <a:t> 1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</a:t>
                      </a:r>
                      <a:r>
                        <a:rPr lang="en-ZA" sz="1600" baseline="0" dirty="0"/>
                        <a:t> 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990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Applications Received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798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3 865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990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Rejections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1050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990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Cancellations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990">
                <a:tc>
                  <a:txBody>
                    <a:bodyPr/>
                    <a:lstStyle/>
                    <a:p>
                      <a:r>
                        <a:rPr lang="en-ZA" sz="1400" dirty="0"/>
                        <a:t>New Registrations/</a:t>
                      </a:r>
                      <a:r>
                        <a:rPr lang="en-ZA" sz="1400" baseline="0" dirty="0"/>
                        <a:t> Annual Renewals Processed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2 815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894F3B-FB48-4056-B12B-B6A6F1BD6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02"/>
          </a:xfrm>
        </p:spPr>
        <p:txBody>
          <a:bodyPr/>
          <a:lstStyle/>
          <a:p>
            <a:pPr algn="l"/>
            <a:r>
              <a:rPr lang="en-ZA" sz="2000" dirty="0"/>
              <a:t>New Registrations &amp; Annual Renewals Applications for 2019/20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2970D58-C603-491F-B43D-6EAA79C0DB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149108"/>
              </p:ext>
            </p:extLst>
          </p:nvPr>
        </p:nvGraphicFramePr>
        <p:xfrm>
          <a:off x="457200" y="1305233"/>
          <a:ext cx="7787148" cy="460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B8FCF6-254B-40E7-B1C4-59881130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FE462-44BE-4E4D-A895-C67495B7013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FPB PPT Templates4.jpg" descr="/WORK IN PROGRESS/Work in Progress/NATIVES ACT/FilmPublicationBoard/FPB ARTWORK 2012/PPT TEMPLATE/Electronic/FPB PPT Templates4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457200" y="30559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CLASSIFICATION SUBMISSIONS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CE4A7-A668-4FB3-9EDB-B1F0EC85D6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878"/>
            <a:ext cx="7433187" cy="631896"/>
          </a:xfrm>
        </p:spPr>
        <p:txBody>
          <a:bodyPr/>
          <a:lstStyle/>
          <a:p>
            <a:pPr algn="l"/>
            <a:r>
              <a:rPr lang="en-ZA" sz="1800" b="1" dirty="0">
                <a:latin typeface="Helvetica Neue"/>
              </a:rPr>
              <a:t>Online vs In-House Processing (2019/20)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711759"/>
              </p:ext>
            </p:extLst>
          </p:nvPr>
        </p:nvGraphicFramePr>
        <p:xfrm>
          <a:off x="191729" y="1310640"/>
          <a:ext cx="8495071" cy="47065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15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</a:t>
                      </a:r>
                      <a:r>
                        <a:rPr lang="en-ZA" sz="1600" baseline="0" dirty="0"/>
                        <a:t> 1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</a:t>
                      </a:r>
                      <a:r>
                        <a:rPr lang="en-ZA" sz="1600" baseline="0" dirty="0"/>
                        <a:t> 4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990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In-House (Manual) Processing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898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526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2 197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990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Online Processing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124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177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990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In-House (Manual) Rejections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333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364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 dirty="0"/>
                    </a:p>
                    <a:p>
                      <a:pPr algn="ctr"/>
                      <a:r>
                        <a:rPr lang="en-ZA" sz="1400" b="1" dirty="0"/>
                        <a:t>902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990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Online Rejections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36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  <a:p>
                      <a:pPr algn="ctr"/>
                      <a:r>
                        <a:rPr lang="en-ZA" sz="1400" dirty="0"/>
                        <a:t>44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0" dirty="0"/>
                    </a:p>
                    <a:p>
                      <a:pPr algn="ctr"/>
                      <a:r>
                        <a:rPr lang="en-ZA" sz="1400" b="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b="1"/>
                    </a:p>
                    <a:p>
                      <a:pPr algn="ctr"/>
                      <a:r>
                        <a:rPr lang="en-ZA" sz="1400" b="1"/>
                        <a:t>148</a:t>
                      </a:r>
                      <a:endParaRPr lang="en-Z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19561B-C870-44C7-B6D5-898D9042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580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785F-8E32-4709-B2E8-5BA45363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37120" cy="685482"/>
          </a:xfrm>
        </p:spPr>
        <p:txBody>
          <a:bodyPr/>
          <a:lstStyle/>
          <a:p>
            <a:r>
              <a:rPr lang="en-US" sz="2000" dirty="0"/>
              <a:t>Online vs Manual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4F1F3-03DC-40A9-9057-9F8ECF58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1E6C4ED-906E-438B-8206-FD7B551CF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337848"/>
              </p:ext>
            </p:extLst>
          </p:nvPr>
        </p:nvGraphicFramePr>
        <p:xfrm>
          <a:off x="350520" y="1219200"/>
          <a:ext cx="833628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426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ZA" b="1">
                <a:solidFill>
                  <a:srgbClr val="FFFFFF"/>
                </a:solidFill>
                <a:latin typeface="Helvetica Neue"/>
              </a:rPr>
              <a:t>Summary of the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ZA" sz="1600" dirty="0">
                <a:solidFill>
                  <a:srgbClr val="000000"/>
                </a:solidFill>
                <a:latin typeface="Helvetica Neue"/>
              </a:rPr>
              <a:t>A total of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3 865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Applications received for registrations and annual renewal for 2019/20 financial year.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2197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applications were processed manually and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618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applications processed on FPB Online portal.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1 050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applications were rejected due to insufficient documents provided.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902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applications were rejected manually and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148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application rejected online.</a:t>
            </a:r>
          </a:p>
          <a:p>
            <a:pPr>
              <a:lnSpc>
                <a:spcPct val="90000"/>
              </a:lnSpc>
              <a:buNone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dirty="0">
                <a:solidFill>
                  <a:srgbClr val="000000"/>
                </a:solidFill>
                <a:latin typeface="Helvetica Neue"/>
              </a:rPr>
              <a:t>No cancellations made upon applications this financial year.</a:t>
            </a:r>
          </a:p>
          <a:p>
            <a:pPr>
              <a:lnSpc>
                <a:spcPct val="90000"/>
              </a:lnSpc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dirty="0">
                <a:solidFill>
                  <a:srgbClr val="000000"/>
                </a:solidFill>
                <a:latin typeface="Helvetica Neue"/>
              </a:rPr>
              <a:t>A total of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2 815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new registrations and annual renewals were processed for certification.</a:t>
            </a:r>
          </a:p>
          <a:p>
            <a:pPr>
              <a:lnSpc>
                <a:spcPct val="90000"/>
              </a:lnSpc>
              <a:buNone/>
            </a:pPr>
            <a:endParaRPr lang="en-ZA" sz="2100" dirty="0">
              <a:solidFill>
                <a:srgbClr val="000000"/>
              </a:solidFill>
              <a:latin typeface="Helvetica Neu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C47E0-AB65-4175-BFEF-F35CB561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000" dirty="0"/>
              <a:t>Processed Applications per Province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806088"/>
              </p:ext>
            </p:extLst>
          </p:nvPr>
        </p:nvGraphicFramePr>
        <p:xfrm>
          <a:off x="412955" y="1234441"/>
          <a:ext cx="8273844" cy="51815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44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2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390">
                <a:tc>
                  <a:txBody>
                    <a:bodyPr/>
                    <a:lstStyle/>
                    <a:p>
                      <a:r>
                        <a:rPr lang="en-ZA" sz="1600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</a:t>
                      </a:r>
                      <a:r>
                        <a:rPr lang="en-ZA" sz="1600" baseline="0" dirty="0"/>
                        <a:t> 1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</a:t>
                      </a:r>
                      <a:r>
                        <a:rPr lang="en-ZA" sz="1600" baseline="0" dirty="0"/>
                        <a:t> 3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Eastern</a:t>
                      </a:r>
                      <a:r>
                        <a:rPr lang="en-ZA" sz="1400" baseline="0" dirty="0"/>
                        <a:t> Cape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Free State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Gauteng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1 284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KwaZulu-Natal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548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Limpopo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Mpumalanga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North West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Northern Cape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Western Cape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489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0304">
                <a:tc>
                  <a:txBody>
                    <a:bodyPr/>
                    <a:lstStyle/>
                    <a:p>
                      <a:r>
                        <a:rPr lang="en-ZA" sz="1400" dirty="0"/>
                        <a:t>International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7390">
                <a:tc>
                  <a:txBody>
                    <a:bodyPr/>
                    <a:lstStyle/>
                    <a:p>
                      <a:r>
                        <a:rPr lang="en-ZA" sz="1400" dirty="0"/>
                        <a:t>OVERALL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2 815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E8C168-66D3-4B99-9663-4442B24A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000" b="1" dirty="0">
                <a:latin typeface="Helvetica Neue"/>
              </a:rPr>
              <a:t>Processed Applications per province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007710-6485-40A0-B617-F92537572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3728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4ED480-29DA-4843-8531-630F217E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ZA" b="1">
                <a:solidFill>
                  <a:srgbClr val="FFFFFF"/>
                </a:solidFill>
                <a:latin typeface="Helvetica Neue"/>
              </a:rPr>
              <a:t>Summary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Gauteng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is the most dominating province with a total of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1 248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processed applications.</a:t>
            </a:r>
          </a:p>
          <a:p>
            <a:pPr>
              <a:lnSpc>
                <a:spcPct val="90000"/>
              </a:lnSpc>
              <a:buNone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KwaZulu Natal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second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with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548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processed applications.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Western Cape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is the third with a total of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489.</a:t>
            </a: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None/>
            </a:pPr>
            <a:r>
              <a:rPr lang="en-ZA" sz="16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Eastern Cape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with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159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applications processed.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4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International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application processed in this financial year.</a:t>
            </a:r>
          </a:p>
          <a:p>
            <a:pPr>
              <a:lnSpc>
                <a:spcPct val="90000"/>
              </a:lnSpc>
              <a:buNone/>
            </a:pPr>
            <a:endParaRPr lang="en-ZA" sz="16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600" dirty="0">
                <a:solidFill>
                  <a:srgbClr val="000000"/>
                </a:solidFill>
                <a:latin typeface="Helvetica Neue"/>
              </a:rPr>
              <a:t>The lowest received and processed applications were from the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Northern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Cape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with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35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and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Free State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 with a total of </a:t>
            </a:r>
            <a:r>
              <a:rPr lang="en-ZA" sz="1600" b="1" dirty="0">
                <a:solidFill>
                  <a:srgbClr val="000000"/>
                </a:solidFill>
                <a:latin typeface="Helvetica Neue"/>
              </a:rPr>
              <a:t>61 </a:t>
            </a:r>
            <a:r>
              <a:rPr lang="en-ZA" sz="1600" dirty="0">
                <a:solidFill>
                  <a:srgbClr val="000000"/>
                </a:solidFill>
                <a:latin typeface="Helvetica Neue"/>
              </a:rPr>
              <a:t>for the financial year (2019/20)</a:t>
            </a:r>
          </a:p>
          <a:p>
            <a:pPr>
              <a:lnSpc>
                <a:spcPct val="90000"/>
              </a:lnSpc>
            </a:pPr>
            <a:endParaRPr lang="en-ZA" sz="1800" dirty="0">
              <a:solidFill>
                <a:srgbClr val="000000"/>
              </a:solidFill>
              <a:latin typeface="Helvetica Neue"/>
            </a:endParaRPr>
          </a:p>
          <a:p>
            <a:pPr marL="0" indent="0">
              <a:lnSpc>
                <a:spcPct val="90000"/>
              </a:lnSpc>
              <a:buNone/>
            </a:pPr>
            <a:endParaRPr lang="en-ZA" sz="18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endParaRPr lang="en-ZA" sz="1800" dirty="0">
              <a:solidFill>
                <a:srgbClr val="000000"/>
              </a:solidFill>
              <a:latin typeface="Helvetica Neu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1C99C-40E0-462F-BA76-EA543CD1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ZA" sz="2000" b="1" dirty="0">
                <a:latin typeface="Helvetica Neue"/>
              </a:rPr>
              <a:t>New Registrations per Province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983447"/>
              </p:ext>
            </p:extLst>
          </p:nvPr>
        </p:nvGraphicFramePr>
        <p:xfrm>
          <a:off x="243840" y="1203960"/>
          <a:ext cx="8442958" cy="510539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9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8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6323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PROVINCE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</a:t>
                      </a:r>
                      <a:r>
                        <a:rPr lang="en-ZA" sz="1600" baseline="0" dirty="0"/>
                        <a:t> 1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 2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 3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 4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TOTAL</a:t>
                      </a:r>
                      <a:endParaRPr lang="en-ZA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Eastern</a:t>
                      </a:r>
                      <a:r>
                        <a:rPr lang="en-ZA" sz="1400" baseline="0" dirty="0"/>
                        <a:t> Cape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3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Free State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2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Gauteng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51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174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KwaZulu-Natal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23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Limpopo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1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Mpumalanga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6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North West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3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Northern Cape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0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Western Cape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14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International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2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TOTAL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/>
                        <a:t>105</a:t>
                      </a:r>
                      <a:endParaRPr lang="en-ZA" sz="14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403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DECECD-3198-4F4D-802A-2F98D7038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66819" cy="639762"/>
          </a:xfrm>
        </p:spPr>
        <p:txBody>
          <a:bodyPr/>
          <a:lstStyle/>
          <a:p>
            <a:pPr algn="l"/>
            <a:r>
              <a:rPr lang="en-ZA" sz="2000" b="1" dirty="0">
                <a:latin typeface="Helvetica Neue"/>
              </a:rPr>
              <a:t>Annual Renewals per Province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764943"/>
              </p:ext>
            </p:extLst>
          </p:nvPr>
        </p:nvGraphicFramePr>
        <p:xfrm>
          <a:off x="243840" y="1203960"/>
          <a:ext cx="8442958" cy="510539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9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8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6323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PROVINCE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 1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 2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Q3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Q 4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TOTAL</a:t>
                      </a:r>
                      <a:endParaRPr lang="en-ZA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Eastern</a:t>
                      </a:r>
                      <a:r>
                        <a:rPr lang="en-ZA" sz="1400" baseline="0" dirty="0"/>
                        <a:t> Cape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28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Free State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17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Gauteng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562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1 110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KwaZulu-Natal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96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469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Limpopo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14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Mpumalanga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26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North West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20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Northern Cape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4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Western Cape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150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404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International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/>
                        <a:t>0</a:t>
                      </a:r>
                      <a:endParaRPr lang="en-ZA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r>
                        <a:rPr lang="en-ZA" sz="1400" dirty="0"/>
                        <a:t>TOTAL</a:t>
                      </a:r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/>
                        <a:t>917</a:t>
                      </a:r>
                      <a:endParaRPr lang="en-ZA" sz="14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599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526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370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latin typeface="Calibri"/>
                        </a:rPr>
                        <a:t>2 412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95C35F-E8C1-4529-85BC-D1015CFA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6442"/>
          </a:xfrm>
        </p:spPr>
        <p:txBody>
          <a:bodyPr/>
          <a:lstStyle/>
          <a:p>
            <a:pPr algn="l"/>
            <a:r>
              <a:rPr lang="en-ZA" sz="2000" b="1" dirty="0">
                <a:latin typeface="Helvetica Neue"/>
              </a:rPr>
              <a:t>Analysis of New Registrations &amp; Annual Renewals 2019/20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100-00000D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572476"/>
              </p:ext>
            </p:extLst>
          </p:nvPr>
        </p:nvGraphicFramePr>
        <p:xfrm>
          <a:off x="457200" y="1327356"/>
          <a:ext cx="8229600" cy="479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D7BD37-59FC-4745-9A6D-666E60AC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ZA" b="1">
                <a:solidFill>
                  <a:srgbClr val="FFFFFF"/>
                </a:solidFill>
                <a:latin typeface="Helvetica Neue"/>
              </a:rPr>
              <a:t>Summary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en-ZA" sz="19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900" b="1" dirty="0">
                <a:solidFill>
                  <a:srgbClr val="000000"/>
                </a:solidFill>
                <a:latin typeface="Helvetica Neue"/>
              </a:rPr>
              <a:t>2 412 </a:t>
            </a:r>
            <a:r>
              <a:rPr lang="en-ZA" sz="1900" dirty="0">
                <a:solidFill>
                  <a:srgbClr val="000000"/>
                </a:solidFill>
                <a:latin typeface="Helvetica Neue"/>
              </a:rPr>
              <a:t>Annual Renewal applications dominated in this financial year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ZA" sz="1900" b="1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900" b="1" dirty="0">
                <a:solidFill>
                  <a:srgbClr val="000000"/>
                </a:solidFill>
                <a:latin typeface="Helvetica Neue"/>
              </a:rPr>
              <a:t>403</a:t>
            </a:r>
            <a:r>
              <a:rPr lang="en-ZA" sz="1900" dirty="0">
                <a:solidFill>
                  <a:srgbClr val="000000"/>
                </a:solidFill>
                <a:latin typeface="Helvetica Neue"/>
              </a:rPr>
              <a:t> New Registration processed.</a:t>
            </a:r>
          </a:p>
          <a:p>
            <a:pPr>
              <a:lnSpc>
                <a:spcPct val="90000"/>
              </a:lnSpc>
            </a:pPr>
            <a:endParaRPr lang="en-ZA" sz="19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ZA" sz="1900" dirty="0">
                <a:solidFill>
                  <a:srgbClr val="000000"/>
                </a:solidFill>
                <a:latin typeface="Helvetica Neue"/>
              </a:rPr>
              <a:t>Gauteng remains the leading province with </a:t>
            </a:r>
            <a:r>
              <a:rPr lang="en-ZA" sz="1900" b="1" dirty="0">
                <a:solidFill>
                  <a:srgbClr val="000000"/>
                </a:solidFill>
                <a:latin typeface="Helvetica Neue"/>
              </a:rPr>
              <a:t>1 110 </a:t>
            </a:r>
            <a:r>
              <a:rPr lang="en-ZA" sz="1900" dirty="0">
                <a:solidFill>
                  <a:srgbClr val="000000"/>
                </a:solidFill>
                <a:latin typeface="Helvetica Neue"/>
              </a:rPr>
              <a:t>Annual Renewals and </a:t>
            </a:r>
            <a:r>
              <a:rPr lang="en-ZA" sz="1900" b="1" dirty="0">
                <a:solidFill>
                  <a:srgbClr val="000000"/>
                </a:solidFill>
                <a:latin typeface="Helvetica Neue"/>
              </a:rPr>
              <a:t>174</a:t>
            </a:r>
            <a:r>
              <a:rPr lang="en-ZA" sz="1900" dirty="0">
                <a:solidFill>
                  <a:srgbClr val="000000"/>
                </a:solidFill>
                <a:latin typeface="Helvetica Neue"/>
              </a:rPr>
              <a:t> New Registrations.</a:t>
            </a:r>
          </a:p>
          <a:p>
            <a:pPr>
              <a:lnSpc>
                <a:spcPct val="90000"/>
              </a:lnSpc>
              <a:buNone/>
            </a:pPr>
            <a:endParaRPr lang="en-ZA" sz="19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r>
              <a:rPr lang="en-ZA" sz="1900" dirty="0">
                <a:solidFill>
                  <a:srgbClr val="000000"/>
                </a:solidFill>
                <a:latin typeface="Helvetica Neue"/>
              </a:rPr>
              <a:t>Northern Cape and North West are the least active in both Annual Renewal and New Registration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42D64-D79E-4E0E-B482-DE5246BF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3440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Helvetica Neue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440"/>
            <a:ext cx="8229600" cy="5516880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ZA" sz="2400" dirty="0">
                <a:latin typeface="Helvetica Neue"/>
              </a:rPr>
              <a:t>The analysis looks at submissions rate per month </a:t>
            </a:r>
          </a:p>
          <a:p>
            <a:pPr lvl="2"/>
            <a:r>
              <a:rPr lang="en-ZA" sz="1600" dirty="0">
                <a:latin typeface="Helvetica Neue"/>
              </a:rPr>
              <a:t>Received, rejected, processed</a:t>
            </a:r>
          </a:p>
          <a:p>
            <a:pPr>
              <a:buNone/>
            </a:pPr>
            <a:endParaRPr lang="en-ZA" sz="2400" dirty="0">
              <a:latin typeface="Helvetica Neue"/>
            </a:endParaRPr>
          </a:p>
          <a:p>
            <a:pPr>
              <a:buFont typeface="Courier New" pitchFamily="49" charset="0"/>
              <a:buChar char="o"/>
            </a:pPr>
            <a:r>
              <a:rPr lang="en-ZA" sz="2400" dirty="0">
                <a:latin typeface="Helvetica Neue"/>
              </a:rPr>
              <a:t> Submissions per province</a:t>
            </a:r>
          </a:p>
          <a:p>
            <a:endParaRPr lang="en-ZA" sz="2400" dirty="0">
              <a:latin typeface="Helvetica Neue"/>
            </a:endParaRPr>
          </a:p>
          <a:p>
            <a:pPr>
              <a:buFont typeface="Courier New" pitchFamily="49" charset="0"/>
              <a:buChar char="o"/>
            </a:pPr>
            <a:r>
              <a:rPr lang="en-ZA" sz="2400" dirty="0">
                <a:latin typeface="Helvetica Neue"/>
              </a:rPr>
              <a:t>Analysis of genre, format and type</a:t>
            </a:r>
          </a:p>
          <a:p>
            <a:endParaRPr lang="en-ZA" sz="2400" dirty="0">
              <a:latin typeface="Helvetica Neue"/>
            </a:endParaRPr>
          </a:p>
          <a:p>
            <a:pPr>
              <a:buFont typeface="Courier New" pitchFamily="49" charset="0"/>
              <a:buChar char="o"/>
            </a:pPr>
            <a:r>
              <a:rPr lang="en-ZA" sz="2400" b="1" dirty="0">
                <a:latin typeface="Helvetica Neue"/>
              </a:rPr>
              <a:t>1243</a:t>
            </a:r>
            <a:r>
              <a:rPr lang="en-ZA" sz="2400" dirty="0">
                <a:latin typeface="Helvetica Neue"/>
              </a:rPr>
              <a:t> Submissions received</a:t>
            </a:r>
            <a:endParaRPr lang="en-ZA" sz="2400" b="1" dirty="0">
              <a:latin typeface="Helvetica Neue"/>
            </a:endParaRPr>
          </a:p>
          <a:p>
            <a:pPr>
              <a:buNone/>
            </a:pPr>
            <a:endParaRPr lang="en-ZA" sz="2400" b="1" dirty="0">
              <a:latin typeface="Helvetica Neue"/>
            </a:endParaRPr>
          </a:p>
          <a:p>
            <a:pPr>
              <a:buFont typeface="Courier New" pitchFamily="49" charset="0"/>
              <a:buChar char="o"/>
            </a:pPr>
            <a:r>
              <a:rPr lang="en-ZA" sz="2400" dirty="0">
                <a:latin typeface="Helvetica Neue"/>
              </a:rPr>
              <a:t> </a:t>
            </a:r>
            <a:r>
              <a:rPr lang="en-ZA" sz="2400" b="1" dirty="0">
                <a:latin typeface="Helvetica Neue"/>
              </a:rPr>
              <a:t>45</a:t>
            </a:r>
            <a:r>
              <a:rPr lang="en-ZA" sz="2400" dirty="0">
                <a:latin typeface="Helvetica Neue"/>
              </a:rPr>
              <a:t> Submissions rejected due to non compliance</a:t>
            </a:r>
          </a:p>
          <a:p>
            <a:pPr>
              <a:buFont typeface="Courier New" pitchFamily="49" charset="0"/>
              <a:buChar char="o"/>
            </a:pPr>
            <a:r>
              <a:rPr lang="en-ZA" sz="2400" b="1" dirty="0">
                <a:latin typeface="Helvetica Neue"/>
              </a:rPr>
              <a:t>13</a:t>
            </a:r>
            <a:r>
              <a:rPr lang="en-ZA" sz="2400" dirty="0">
                <a:latin typeface="Helvetica Neue"/>
              </a:rPr>
              <a:t> Cancellations of submissions</a:t>
            </a:r>
          </a:p>
          <a:p>
            <a:endParaRPr lang="en-ZA" sz="2400" b="1" dirty="0">
              <a:latin typeface="Helvetica Neue"/>
            </a:endParaRPr>
          </a:p>
          <a:p>
            <a:pPr>
              <a:buFont typeface="Courier New" pitchFamily="49" charset="0"/>
              <a:buChar char="o"/>
            </a:pPr>
            <a:r>
              <a:rPr lang="en-ZA" sz="2400" b="1" dirty="0">
                <a:latin typeface="Helvetica Neue"/>
              </a:rPr>
              <a:t>1 185</a:t>
            </a:r>
            <a:r>
              <a:rPr lang="en-ZA" sz="2400" dirty="0">
                <a:latin typeface="Helvetica Neue"/>
              </a:rPr>
              <a:t> Total submissions processed </a:t>
            </a:r>
          </a:p>
          <a:p>
            <a:pPr>
              <a:buNone/>
            </a:pPr>
            <a:endParaRPr lang="en-ZA" sz="2400" b="1" dirty="0">
              <a:latin typeface="Helvetica Neue"/>
            </a:endParaRPr>
          </a:p>
          <a:p>
            <a:pPr>
              <a:buFont typeface="Courier New" pitchFamily="49" charset="0"/>
              <a:buChar char="o"/>
            </a:pPr>
            <a:r>
              <a:rPr lang="en-ZA" sz="2400" dirty="0">
                <a:latin typeface="Helvetica Neue"/>
              </a:rPr>
              <a:t>Johannesburg accounts for the highest with </a:t>
            </a:r>
            <a:r>
              <a:rPr lang="en-ZA" sz="2400" b="1" dirty="0">
                <a:latin typeface="Helvetica Neue"/>
              </a:rPr>
              <a:t>906</a:t>
            </a:r>
            <a:r>
              <a:rPr lang="en-ZA" sz="2400" dirty="0">
                <a:latin typeface="Helvetica Neue"/>
              </a:rPr>
              <a:t> submissions.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>
                <a:latin typeface="Helvetica Neue"/>
              </a:rPr>
              <a:t>International submissions came second low with </a:t>
            </a:r>
            <a:r>
              <a:rPr lang="en-ZA" sz="2400" b="1" dirty="0">
                <a:latin typeface="Helvetica Neue"/>
              </a:rPr>
              <a:t>172</a:t>
            </a:r>
            <a:r>
              <a:rPr lang="en-ZA" sz="2400" dirty="0">
                <a:latin typeface="Helvetica Neue"/>
              </a:rPr>
              <a:t> submissions</a:t>
            </a:r>
          </a:p>
          <a:p>
            <a:pPr>
              <a:buFont typeface="Courier New" pitchFamily="49" charset="0"/>
              <a:buChar char="o"/>
            </a:pPr>
            <a:r>
              <a:rPr lang="en-ZA" sz="2400" b="1" dirty="0">
                <a:latin typeface="Helvetica Neue"/>
              </a:rPr>
              <a:t>Durban submissions were 79</a:t>
            </a:r>
          </a:p>
          <a:p>
            <a:pPr>
              <a:buFont typeface="Courier New" pitchFamily="49" charset="0"/>
              <a:buChar char="o"/>
            </a:pPr>
            <a:r>
              <a:rPr lang="en-ZA" sz="2400" b="1" dirty="0">
                <a:latin typeface="Helvetica Neue"/>
              </a:rPr>
              <a:t>Cape Town </a:t>
            </a:r>
            <a:r>
              <a:rPr lang="en-ZA" sz="2400" dirty="0">
                <a:latin typeface="Helvetica Neue"/>
              </a:rPr>
              <a:t>and</a:t>
            </a:r>
            <a:r>
              <a:rPr lang="en-ZA" sz="2400" b="1" dirty="0">
                <a:latin typeface="Helvetica Neue"/>
              </a:rPr>
              <a:t> Eastern Cape </a:t>
            </a:r>
            <a:r>
              <a:rPr lang="en-ZA" sz="2400" dirty="0">
                <a:latin typeface="Helvetica Neue"/>
              </a:rPr>
              <a:t>are at the lowest with </a:t>
            </a:r>
            <a:r>
              <a:rPr lang="en-ZA" sz="2400" b="1" dirty="0">
                <a:latin typeface="Helvetica Neue"/>
              </a:rPr>
              <a:t>27</a:t>
            </a:r>
            <a:r>
              <a:rPr lang="en-ZA" sz="2400" dirty="0">
                <a:latin typeface="Helvetica Neue"/>
              </a:rPr>
              <a:t> and </a:t>
            </a:r>
            <a:r>
              <a:rPr lang="en-ZA" sz="2400" b="1" dirty="0">
                <a:latin typeface="Helvetica Neue"/>
              </a:rPr>
              <a:t>1 </a:t>
            </a:r>
            <a:r>
              <a:rPr lang="en-ZA" sz="2400" dirty="0">
                <a:latin typeface="Helvetica Neue"/>
              </a:rPr>
              <a:t>submissions</a:t>
            </a:r>
          </a:p>
          <a:p>
            <a:endParaRPr lang="en-ZA" sz="2400" dirty="0">
              <a:latin typeface="Helvetica Neue"/>
            </a:endParaRPr>
          </a:p>
          <a:p>
            <a:endParaRPr lang="en-ZA" sz="2400" dirty="0">
              <a:latin typeface="Helvetica Neue"/>
            </a:endParaRPr>
          </a:p>
          <a:p>
            <a:endParaRPr lang="en-ZA" sz="2400" dirty="0">
              <a:latin typeface="Helvetica Neue"/>
            </a:endParaRPr>
          </a:p>
          <a:p>
            <a:endParaRPr lang="en-ZA" sz="2400" dirty="0">
              <a:latin typeface="Helvetica Neu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3722C-4CB0-4672-BD4D-00E9D755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sz="2800" b="1" dirty="0">
                <a:latin typeface="Helvetica Neue"/>
              </a:rPr>
              <a:t>DISTRIBUTION TYPE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822156"/>
              </p:ext>
            </p:extLst>
          </p:nvPr>
        </p:nvGraphicFramePr>
        <p:xfrm>
          <a:off x="457200" y="1402305"/>
          <a:ext cx="8229599" cy="468882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35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5917"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DISTRIBUTION</a:t>
                      </a:r>
                      <a:r>
                        <a:rPr lang="en-ZA" sz="1600" baseline="0" dirty="0"/>
                        <a:t> TYPE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aseline="0" dirty="0"/>
                    </a:p>
                    <a:p>
                      <a:pPr algn="ctr"/>
                      <a:r>
                        <a:rPr lang="en-ZA" sz="1600" baseline="0" dirty="0"/>
                        <a:t>Q 1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TOTAL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821">
                <a:tc>
                  <a:txBody>
                    <a:bodyPr/>
                    <a:lstStyle/>
                    <a:p>
                      <a:r>
                        <a:rPr lang="en-ZA" sz="1600" dirty="0"/>
                        <a:t>DVD</a:t>
                      </a:r>
                      <a:r>
                        <a:rPr lang="en-ZA" sz="1600" baseline="0" dirty="0"/>
                        <a:t> Material/Games/Exhibitor of Films/Retailers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358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  <a:p>
                      <a:pPr algn="ctr"/>
                      <a:r>
                        <a:rPr lang="en-ZA" sz="1600" b="1" dirty="0"/>
                        <a:t>2 383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582">
                <a:tc>
                  <a:txBody>
                    <a:bodyPr/>
                    <a:lstStyle/>
                    <a:p>
                      <a:r>
                        <a:rPr lang="en-ZA" sz="1600" dirty="0"/>
                        <a:t>Internet</a:t>
                      </a:r>
                      <a:r>
                        <a:rPr lang="en-ZA" sz="1600" baseline="0" dirty="0"/>
                        <a:t> Service Provider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/>
                        <a:t>311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300">
                <a:tc>
                  <a:txBody>
                    <a:bodyPr/>
                    <a:lstStyle/>
                    <a:p>
                      <a:r>
                        <a:rPr lang="en-ZA" sz="1600" dirty="0"/>
                        <a:t>Adult Shops</a:t>
                      </a:r>
                    </a:p>
                    <a:p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/>
                        <a:t>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602">
                <a:tc>
                  <a:txBody>
                    <a:bodyPr/>
                    <a:lstStyle/>
                    <a:p>
                      <a:r>
                        <a:rPr lang="en-ZA" sz="1600" dirty="0"/>
                        <a:t>Digital/Online Distribution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602">
                <a:tc>
                  <a:txBody>
                    <a:bodyPr/>
                    <a:lstStyle/>
                    <a:p>
                      <a:r>
                        <a:rPr lang="en-ZA" sz="1600" dirty="0"/>
                        <a:t>TOTAL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/>
                        <a:t>2 815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3A3E93-6E0D-4DD5-B351-89A0427F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97FF90-DDA6-4B6F-8E18-943AB61EE3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608597"/>
              </p:ext>
            </p:extLst>
          </p:nvPr>
        </p:nvGraphicFramePr>
        <p:xfrm>
          <a:off x="457199" y="1002889"/>
          <a:ext cx="7573297" cy="5198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92657-A5E7-4365-A05A-4B50AD33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02958-26BB-48E7-91D8-4512FFA04E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ZA" sz="3400" b="1">
                <a:solidFill>
                  <a:srgbClr val="FFFFFF"/>
                </a:solidFill>
                <a:latin typeface="Helvetica Neue"/>
              </a:rPr>
              <a:t>Analysis of Distribution Type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ZA" sz="2100" dirty="0">
                <a:solidFill>
                  <a:srgbClr val="000000"/>
                </a:solidFill>
                <a:latin typeface="Helvetica Neue"/>
              </a:rPr>
              <a:t>A total of </a:t>
            </a:r>
            <a:r>
              <a:rPr lang="en-ZA" sz="2100" b="1" dirty="0">
                <a:solidFill>
                  <a:srgbClr val="000000"/>
                </a:solidFill>
                <a:latin typeface="Helvetica Neue"/>
              </a:rPr>
              <a:t>2 383</a:t>
            </a:r>
            <a:r>
              <a:rPr lang="en-ZA" sz="2100" dirty="0">
                <a:solidFill>
                  <a:srgbClr val="000000"/>
                </a:solidFill>
                <a:latin typeface="Helvetica Neue"/>
              </a:rPr>
              <a:t> Distributors of DVD  Material/ Games/Exhibitor of films were processed</a:t>
            </a:r>
          </a:p>
          <a:p>
            <a:pPr>
              <a:lnSpc>
                <a:spcPct val="90000"/>
              </a:lnSpc>
            </a:pPr>
            <a:endParaRPr lang="en-ZA" sz="21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r>
              <a:rPr lang="en-ZA" sz="2100" dirty="0">
                <a:solidFill>
                  <a:srgbClr val="000000"/>
                </a:solidFill>
                <a:latin typeface="Helvetica Neue"/>
              </a:rPr>
              <a:t>Internet Service Providers processed were </a:t>
            </a:r>
            <a:r>
              <a:rPr lang="en-ZA" sz="2100" b="1" dirty="0">
                <a:solidFill>
                  <a:srgbClr val="000000"/>
                </a:solidFill>
                <a:latin typeface="Helvetica Neue"/>
              </a:rPr>
              <a:t>311.</a:t>
            </a:r>
          </a:p>
          <a:p>
            <a:pPr>
              <a:lnSpc>
                <a:spcPct val="90000"/>
              </a:lnSpc>
              <a:buNone/>
            </a:pPr>
            <a:endParaRPr lang="en-ZA" sz="21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r>
              <a:rPr lang="en-ZA" sz="2100" b="1" dirty="0">
                <a:solidFill>
                  <a:srgbClr val="000000"/>
                </a:solidFill>
                <a:latin typeface="Helvetica Neue"/>
              </a:rPr>
              <a:t>121</a:t>
            </a:r>
            <a:r>
              <a:rPr lang="en-ZA" sz="2100" dirty="0">
                <a:solidFill>
                  <a:srgbClr val="000000"/>
                </a:solidFill>
                <a:latin typeface="Helvetica Neue"/>
              </a:rPr>
              <a:t> Adult shop was processed in this financial year.</a:t>
            </a:r>
            <a:endParaRPr lang="en-ZA" sz="2100" b="1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endParaRPr lang="en-ZA" sz="2100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90000"/>
              </a:lnSpc>
            </a:pPr>
            <a:r>
              <a:rPr lang="en-ZA" sz="2100" dirty="0">
                <a:solidFill>
                  <a:srgbClr val="000000"/>
                </a:solidFill>
                <a:latin typeface="Helvetica Neue"/>
              </a:rPr>
              <a:t>No Online registration/ renewals applications processed on the FPB Online self service facility.</a:t>
            </a:r>
            <a:endParaRPr lang="en-ZA" sz="2100" b="1" dirty="0">
              <a:solidFill>
                <a:srgbClr val="000000"/>
              </a:solidFill>
              <a:latin typeface="Helvetica Neu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4D6F1-2DD4-4616-9D28-AFDE162A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Comparison for the Past 3 Financial Years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825944"/>
              </p:ext>
            </p:extLst>
          </p:nvPr>
        </p:nvGraphicFramePr>
        <p:xfrm>
          <a:off x="457200" y="1600199"/>
          <a:ext cx="7982259" cy="429443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7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727">
                  <a:extLst>
                    <a:ext uri="{9D8B030D-6E8A-4147-A177-3AD203B41FA5}">
                      <a16:colId xmlns:a16="http://schemas.microsoft.com/office/drawing/2014/main" val="3133895262"/>
                    </a:ext>
                  </a:extLst>
                </a:gridCol>
                <a:gridCol w="1184970">
                  <a:extLst>
                    <a:ext uri="{9D8B030D-6E8A-4147-A177-3AD203B41FA5}">
                      <a16:colId xmlns:a16="http://schemas.microsoft.com/office/drawing/2014/main" val="3525917975"/>
                    </a:ext>
                  </a:extLst>
                </a:gridCol>
                <a:gridCol w="1184970">
                  <a:extLst>
                    <a:ext uri="{9D8B030D-6E8A-4147-A177-3AD203B41FA5}">
                      <a16:colId xmlns:a16="http://schemas.microsoft.com/office/drawing/2014/main" val="3977367848"/>
                    </a:ext>
                  </a:extLst>
                </a:gridCol>
              </a:tblGrid>
              <a:tr h="907813">
                <a:tc>
                  <a:txBody>
                    <a:bodyPr/>
                    <a:lstStyle/>
                    <a:p>
                      <a:endParaRPr lang="en-ZA" dirty="0"/>
                    </a:p>
                    <a:p>
                      <a:r>
                        <a:rPr lang="en-ZA" dirty="0"/>
                        <a:t>Financial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 (2015/16)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 </a:t>
                      </a:r>
                    </a:p>
                    <a:p>
                      <a:pPr algn="ctr"/>
                      <a:r>
                        <a:rPr lang="en-ZA" dirty="0"/>
                        <a:t>(2016/17)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(2017/18)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(2018/19)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(2019/20)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716">
                <a:tc>
                  <a:txBody>
                    <a:bodyPr/>
                    <a:lstStyle/>
                    <a:p>
                      <a:endParaRPr lang="en-ZA" dirty="0"/>
                    </a:p>
                    <a:p>
                      <a:r>
                        <a:rPr lang="en-ZA" dirty="0"/>
                        <a:t>Applications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2 880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2 472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3 401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3 414</a:t>
                      </a:r>
                    </a:p>
                    <a:p>
                      <a:pPr algn="ctr"/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b="0" dirty="0"/>
                    </a:p>
                    <a:p>
                      <a:pPr algn="ctr"/>
                      <a:r>
                        <a:rPr lang="en-ZA" b="0" dirty="0"/>
                        <a:t>3 865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189">
                <a:tc>
                  <a:txBody>
                    <a:bodyPr/>
                    <a:lstStyle/>
                    <a:p>
                      <a:endParaRPr lang="en-ZA" dirty="0"/>
                    </a:p>
                    <a:p>
                      <a:r>
                        <a:rPr lang="en-ZA" dirty="0"/>
                        <a:t>Rejections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399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269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465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607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b="0" dirty="0"/>
                    </a:p>
                    <a:p>
                      <a:pPr algn="ctr"/>
                      <a:r>
                        <a:rPr lang="en-ZA" b="0" dirty="0"/>
                        <a:t>1 050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227">
                <a:tc>
                  <a:txBody>
                    <a:bodyPr/>
                    <a:lstStyle/>
                    <a:p>
                      <a:r>
                        <a:rPr lang="en-ZA" dirty="0"/>
                        <a:t>New Registrations &amp; Annual Renewals Processed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2 481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2 203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2 936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2 807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b="0" dirty="0"/>
                    </a:p>
                    <a:p>
                      <a:pPr algn="ctr"/>
                      <a:r>
                        <a:rPr lang="en-ZA" b="0" dirty="0"/>
                        <a:t>2 815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486B88-9DF3-4AC9-A086-BE2F5C81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6316" cy="684007"/>
          </a:xfrm>
        </p:spPr>
        <p:txBody>
          <a:bodyPr/>
          <a:lstStyle/>
          <a:p>
            <a:r>
              <a:rPr lang="en-ZA" sz="2000" dirty="0"/>
              <a:t>Annual Comparison for the past 4 Financial Years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4421EDE-B84F-40A4-98D6-C9966383E9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651938"/>
              </p:ext>
            </p:extLst>
          </p:nvPr>
        </p:nvGraphicFramePr>
        <p:xfrm>
          <a:off x="294968" y="1209368"/>
          <a:ext cx="8391832" cy="4916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E2D738-82FD-4177-B6F5-99FC1DAD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6316" cy="688725"/>
          </a:xfrm>
        </p:spPr>
        <p:txBody>
          <a:bodyPr/>
          <a:lstStyle/>
          <a:p>
            <a:r>
              <a:rPr lang="en-ZA" sz="2000" dirty="0"/>
              <a:t>Revenue Collected for New Registrations &amp; Annual Renewals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18324"/>
              </p:ext>
            </p:extLst>
          </p:nvPr>
        </p:nvGraphicFramePr>
        <p:xfrm>
          <a:off x="457200" y="1445341"/>
          <a:ext cx="7982259" cy="449825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48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396">
                  <a:extLst>
                    <a:ext uri="{9D8B030D-6E8A-4147-A177-3AD203B41FA5}">
                      <a16:colId xmlns:a16="http://schemas.microsoft.com/office/drawing/2014/main" val="3133895262"/>
                    </a:ext>
                  </a:extLst>
                </a:gridCol>
                <a:gridCol w="1031799">
                  <a:extLst>
                    <a:ext uri="{9D8B030D-6E8A-4147-A177-3AD203B41FA5}">
                      <a16:colId xmlns:a16="http://schemas.microsoft.com/office/drawing/2014/main" val="3525917975"/>
                    </a:ext>
                  </a:extLst>
                </a:gridCol>
                <a:gridCol w="1031799">
                  <a:extLst>
                    <a:ext uri="{9D8B030D-6E8A-4147-A177-3AD203B41FA5}">
                      <a16:colId xmlns:a16="http://schemas.microsoft.com/office/drawing/2014/main" val="3977367848"/>
                    </a:ext>
                  </a:extLst>
                </a:gridCol>
                <a:gridCol w="1031799">
                  <a:extLst>
                    <a:ext uri="{9D8B030D-6E8A-4147-A177-3AD203B41FA5}">
                      <a16:colId xmlns:a16="http://schemas.microsoft.com/office/drawing/2014/main" val="1367807344"/>
                    </a:ext>
                  </a:extLst>
                </a:gridCol>
              </a:tblGrid>
              <a:tr h="1067312">
                <a:tc>
                  <a:txBody>
                    <a:bodyPr/>
                    <a:lstStyle/>
                    <a:p>
                      <a:endParaRPr lang="en-ZA" sz="1400" dirty="0"/>
                    </a:p>
                    <a:p>
                      <a:r>
                        <a:rPr lang="en-ZA" sz="1400" dirty="0"/>
                        <a:t>Financial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Quarter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Quarter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Annual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Overall Revenue Collected (2019/20)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937">
                <a:tc>
                  <a:txBody>
                    <a:bodyPr/>
                    <a:lstStyle/>
                    <a:p>
                      <a:r>
                        <a:rPr lang="en-ZA" sz="1200" dirty="0">
                          <a:highlight>
                            <a:srgbClr val="FFFF00"/>
                          </a:highlight>
                        </a:rPr>
                        <a:t>NEW REGISTRATIONS</a:t>
                      </a:r>
                      <a:endParaRPr lang="en-ZA" sz="120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>
                          <a:highlight>
                            <a:srgbClr val="FFFF00"/>
                          </a:highlight>
                        </a:rPr>
                        <a:t>R 978 656.00</a:t>
                      </a:r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endParaRPr lang="en-ZA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01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/>
                        <a:t>In-House (Manual) Processing</a:t>
                      </a:r>
                    </a:p>
                    <a:p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/>
                        <a:t>R 94 500.00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62 232.00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82 305.00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104 049.00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/>
                        <a:t>R  343 086.00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4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/>
                        <a:t>Online Processing</a:t>
                      </a:r>
                    </a:p>
                    <a:p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/>
                        <a:t>R 47 082.00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52 700.00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43 720.00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21 893.00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/>
                        <a:t>R 165 395.00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65">
                <a:tc>
                  <a:txBody>
                    <a:bodyPr/>
                    <a:lstStyle/>
                    <a:p>
                      <a:r>
                        <a:rPr lang="en-ZA" sz="1200" dirty="0">
                          <a:highlight>
                            <a:srgbClr val="FFFF00"/>
                          </a:highlight>
                        </a:rPr>
                        <a:t>ANNUAL RENEWALS</a:t>
                      </a:r>
                      <a:endParaRPr lang="en-ZA" sz="120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1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144851"/>
                  </a:ext>
                </a:extLst>
              </a:tr>
              <a:tr h="699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/>
                        <a:t>In-House (Manual)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/>
                        <a:t>R 167 000.00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104 234.00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69 173.00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59 240.00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/>
                        <a:t>R 399 647.00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9384"/>
                  </a:ext>
                </a:extLst>
              </a:tr>
              <a:tr h="7829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/>
                        <a:t>Online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/>
                        <a:t>R 12 464.00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19 152.00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27 664.00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R 11 248.00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/>
                        <a:t>R 70 528.00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41065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9F97BD-0A47-45C5-8295-BE08F756F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215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FPB PPT Templates4.jpg" descr="/WORK IN PROGRESS/Work in Progress/NATIVES ACT/FilmPublicationBoard/FPB ARTWORK 2012/PPT TEMPLATE/Electronic/FPB PPT Templates4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457200" y="30559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NEW REGISTRATIONS &amp; ANNUAL RENEWAL</a:t>
            </a:r>
            <a:br>
              <a:rPr lang="en-US" sz="2000" b="1" dirty="0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</a:br>
            <a:r>
              <a:rPr lang="en-US" sz="2000" b="1" dirty="0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TURNAROUND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CE4A7-A668-4FB3-9EDB-B1F0EC85D67B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753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33187" cy="720878"/>
          </a:xfrm>
        </p:spPr>
        <p:txBody>
          <a:bodyPr/>
          <a:lstStyle/>
          <a:p>
            <a:r>
              <a:rPr lang="en-ZA" sz="1800" dirty="0"/>
              <a:t>Registrations and Renewals Turnaround Time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520766"/>
              </p:ext>
            </p:extLst>
          </p:nvPr>
        </p:nvGraphicFramePr>
        <p:xfrm>
          <a:off x="346588" y="1194619"/>
          <a:ext cx="8092872" cy="472153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90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138">
                  <a:extLst>
                    <a:ext uri="{9D8B030D-6E8A-4147-A177-3AD203B41FA5}">
                      <a16:colId xmlns:a16="http://schemas.microsoft.com/office/drawing/2014/main" val="3133895262"/>
                    </a:ext>
                  </a:extLst>
                </a:gridCol>
                <a:gridCol w="926355">
                  <a:extLst>
                    <a:ext uri="{9D8B030D-6E8A-4147-A177-3AD203B41FA5}">
                      <a16:colId xmlns:a16="http://schemas.microsoft.com/office/drawing/2014/main" val="3525917975"/>
                    </a:ext>
                  </a:extLst>
                </a:gridCol>
                <a:gridCol w="926355">
                  <a:extLst>
                    <a:ext uri="{9D8B030D-6E8A-4147-A177-3AD203B41FA5}">
                      <a16:colId xmlns:a16="http://schemas.microsoft.com/office/drawing/2014/main" val="3977367848"/>
                    </a:ext>
                  </a:extLst>
                </a:gridCol>
                <a:gridCol w="926355">
                  <a:extLst>
                    <a:ext uri="{9D8B030D-6E8A-4147-A177-3AD203B41FA5}">
                      <a16:colId xmlns:a16="http://schemas.microsoft.com/office/drawing/2014/main" val="993951331"/>
                    </a:ext>
                  </a:extLst>
                </a:gridCol>
                <a:gridCol w="926355">
                  <a:extLst>
                    <a:ext uri="{9D8B030D-6E8A-4147-A177-3AD203B41FA5}">
                      <a16:colId xmlns:a16="http://schemas.microsoft.com/office/drawing/2014/main" val="4151537220"/>
                    </a:ext>
                  </a:extLst>
                </a:gridCol>
              </a:tblGrid>
              <a:tr h="993920"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Turnaround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Quarter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Total</a:t>
                      </a:r>
                    </a:p>
                    <a:p>
                      <a:pPr algn="ctr"/>
                      <a:r>
                        <a:rPr lang="en-ZA" sz="1600" dirty="0"/>
                        <a:t>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Total</a:t>
                      </a:r>
                    </a:p>
                    <a:p>
                      <a:pPr algn="ctr"/>
                      <a:r>
                        <a:rPr lang="en-ZA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Overall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673">
                <a:tc>
                  <a:txBody>
                    <a:bodyPr/>
                    <a:lstStyle/>
                    <a:p>
                      <a:r>
                        <a:rPr lang="en-ZA" sz="1200" dirty="0"/>
                        <a:t>Number of registrations and renewals processed within the 5-days turnaround time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328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1 080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38%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ZA" sz="1200" b="0" dirty="0"/>
                        <a:t>Processed Registrations &amp; Renewals within turnaround Time</a:t>
                      </a:r>
                    </a:p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>
                          <a:highlight>
                            <a:srgbClr val="FFFF00"/>
                          </a:highlight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706">
                <a:tc>
                  <a:txBody>
                    <a:bodyPr/>
                    <a:lstStyle/>
                    <a:p>
                      <a:r>
                        <a:rPr lang="en-ZA" sz="1200" dirty="0"/>
                        <a:t>Number of registrations and renewals processed within the 8-day turnaround time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780</a:t>
                      </a:r>
                    </a:p>
                    <a:p>
                      <a:pPr algn="ctr"/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1 735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62%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1225">
                <a:tc>
                  <a:txBody>
                    <a:bodyPr/>
                    <a:lstStyle/>
                    <a:p>
                      <a:r>
                        <a:rPr lang="en-ZA" sz="1200" dirty="0"/>
                        <a:t>Number of registrations and renewals processed above the 8-day turnaround time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0" dirty="0"/>
                    </a:p>
                    <a:p>
                      <a:pPr algn="ctr"/>
                      <a:r>
                        <a:rPr lang="en-ZA" sz="12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200" b="1" dirty="0"/>
                    </a:p>
                    <a:p>
                      <a:pPr algn="ctr"/>
                      <a:r>
                        <a:rPr lang="en-ZA" sz="1200" b="1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65DE94-1B40-4257-9B9A-CF44F1BB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203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69026-CAEF-444E-9B95-2407F3F6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337323" cy="676633"/>
          </a:xfrm>
        </p:spPr>
        <p:txBody>
          <a:bodyPr/>
          <a:lstStyle/>
          <a:p>
            <a:r>
              <a:rPr lang="en-US" sz="2000" dirty="0"/>
              <a:t>Registration Annual Turnaround Time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9F3FAE-8AB8-4DC6-A763-6491D24653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759344"/>
              </p:ext>
            </p:extLst>
          </p:nvPr>
        </p:nvGraphicFramePr>
        <p:xfrm>
          <a:off x="228600" y="1166017"/>
          <a:ext cx="8229600" cy="5138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05056E-8BC1-4B8F-A873-95441F01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71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1065" cy="639762"/>
          </a:xfrm>
        </p:spPr>
        <p:txBody>
          <a:bodyPr/>
          <a:lstStyle/>
          <a:p>
            <a:endParaRPr lang="en-ZA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None/>
            </a:pPr>
            <a:r>
              <a:rPr lang="en-ZA" sz="1600" dirty="0">
                <a:latin typeface="Helvetica Neue"/>
              </a:rPr>
              <a:t>Compiled by:</a:t>
            </a:r>
          </a:p>
          <a:p>
            <a:pPr>
              <a:buNone/>
            </a:pPr>
            <a:endParaRPr lang="en-ZA" sz="1600" dirty="0">
              <a:latin typeface="Helvetica Neue"/>
            </a:endParaRPr>
          </a:p>
          <a:p>
            <a:pPr>
              <a:buNone/>
            </a:pPr>
            <a:r>
              <a:rPr lang="en-ZA" sz="1600" dirty="0">
                <a:latin typeface="Helvetica Neue"/>
              </a:rPr>
              <a:t>Name: Anna Madumo</a:t>
            </a:r>
          </a:p>
          <a:p>
            <a:pPr>
              <a:buNone/>
            </a:pPr>
            <a:r>
              <a:rPr lang="en-ZA" sz="1600" dirty="0">
                <a:latin typeface="Helvetica Neue"/>
              </a:rPr>
              <a:t>Signature:..................</a:t>
            </a:r>
          </a:p>
          <a:p>
            <a:pPr>
              <a:buNone/>
            </a:pPr>
            <a:r>
              <a:rPr lang="en-ZA" sz="1600" dirty="0">
                <a:latin typeface="Helvetica Neue"/>
              </a:rPr>
              <a:t>Date: 31 March 2020</a:t>
            </a:r>
          </a:p>
          <a:p>
            <a:pPr>
              <a:buNone/>
            </a:pPr>
            <a:endParaRPr lang="en-ZA" sz="1600" dirty="0">
              <a:latin typeface="Helvetica Neue"/>
            </a:endParaRPr>
          </a:p>
          <a:p>
            <a:pPr>
              <a:buNone/>
            </a:pPr>
            <a:endParaRPr lang="en-ZA" sz="1600" dirty="0">
              <a:latin typeface="Helvetica Neue"/>
            </a:endParaRPr>
          </a:p>
          <a:p>
            <a:pPr>
              <a:buNone/>
            </a:pPr>
            <a:r>
              <a:rPr lang="en-ZA" sz="1600" dirty="0">
                <a:latin typeface="Helvetica Neue"/>
              </a:rPr>
              <a:t>Approved by:</a:t>
            </a:r>
          </a:p>
          <a:p>
            <a:pPr>
              <a:buNone/>
            </a:pPr>
            <a:r>
              <a:rPr lang="en-ZA" sz="1600" dirty="0">
                <a:latin typeface="Helvetica Neue"/>
              </a:rPr>
              <a:t>Name: Nthabiseng May</a:t>
            </a:r>
          </a:p>
          <a:p>
            <a:pPr>
              <a:buNone/>
            </a:pPr>
            <a:r>
              <a:rPr lang="en-ZA" sz="1600" dirty="0">
                <a:latin typeface="Helvetica Neue"/>
              </a:rPr>
              <a:t>Signature:..................</a:t>
            </a:r>
          </a:p>
          <a:p>
            <a:pPr>
              <a:buNone/>
            </a:pPr>
            <a:r>
              <a:rPr lang="en-ZA" sz="1600" dirty="0">
                <a:latin typeface="Helvetica Neue"/>
              </a:rPr>
              <a:t>Date:.......................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D2CE4-DD21-4E75-936E-B3D2379D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BF58F6F-72D3-44E8-97E7-F9809440E4B2}"/>
                  </a:ext>
                </a:extLst>
              </p14:cNvPr>
              <p14:cNvContentPartPr/>
              <p14:nvPr/>
            </p14:nvContentPartPr>
            <p14:xfrm>
              <a:off x="1491874" y="3526445"/>
              <a:ext cx="2214720" cy="17481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BF58F6F-72D3-44E8-97E7-F9809440E4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3233" y="3517805"/>
                <a:ext cx="2232363" cy="176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ZA" sz="2000" b="1" dirty="0">
                <a:latin typeface="Helvetica Neue"/>
              </a:rPr>
              <a:t>Received, Rejected and Processed for 2019/20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284734"/>
              </p:ext>
            </p:extLst>
          </p:nvPr>
        </p:nvGraphicFramePr>
        <p:xfrm>
          <a:off x="243840" y="1143001"/>
          <a:ext cx="8442960" cy="503285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7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0706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QUARTER</a:t>
                      </a:r>
                      <a:r>
                        <a:rPr lang="en-ZA" baseline="0" dirty="0"/>
                        <a:t> 1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QUARTER 2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QUARTER 3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QUARTER</a:t>
                      </a:r>
                      <a:r>
                        <a:rPr lang="en-ZA" baseline="0" dirty="0"/>
                        <a:t> 4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TOTAL</a:t>
                      </a:r>
                    </a:p>
                    <a:p>
                      <a:pPr algn="ctr"/>
                      <a:r>
                        <a:rPr lang="en-ZA" dirty="0"/>
                        <a:t>Annual</a:t>
                      </a:r>
                      <a:endParaRPr lang="en-Z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009">
                <a:tc>
                  <a:txBody>
                    <a:bodyPr/>
                    <a:lstStyle/>
                    <a:p>
                      <a:r>
                        <a:rPr lang="en-ZA" sz="1600" dirty="0"/>
                        <a:t>Applications</a:t>
                      </a:r>
                      <a:r>
                        <a:rPr lang="en-ZA" sz="1600" baseline="0" dirty="0"/>
                        <a:t> Received</a:t>
                      </a:r>
                    </a:p>
                    <a:p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362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  <a:p>
                      <a:pPr algn="ctr"/>
                      <a:r>
                        <a:rPr lang="en-ZA" sz="1600" b="1" dirty="0"/>
                        <a:t>1243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009"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Rejected</a:t>
                      </a:r>
                    </a:p>
                    <a:p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15</a:t>
                      </a:r>
                    </a:p>
                    <a:p>
                      <a:pPr algn="ctr"/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  <a:p>
                      <a:pPr algn="ctr"/>
                      <a:r>
                        <a:rPr lang="en-ZA" sz="1600" b="1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009">
                <a:tc>
                  <a:txBody>
                    <a:bodyPr/>
                    <a:lstStyle/>
                    <a:p>
                      <a:endParaRPr lang="en-ZA" sz="1600" dirty="0"/>
                    </a:p>
                    <a:p>
                      <a:r>
                        <a:rPr lang="en-ZA" sz="1600" dirty="0"/>
                        <a:t>Cancellations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0</a:t>
                      </a:r>
                    </a:p>
                    <a:p>
                      <a:pPr algn="ctr"/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5</a:t>
                      </a:r>
                    </a:p>
                    <a:p>
                      <a:pPr algn="ctr"/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  <a:p>
                      <a:pPr algn="ctr"/>
                      <a:r>
                        <a:rPr lang="en-ZA" sz="1600" b="1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173">
                <a:tc>
                  <a:txBody>
                    <a:bodyPr/>
                    <a:lstStyle/>
                    <a:p>
                      <a:r>
                        <a:rPr lang="en-ZA" sz="1600" dirty="0"/>
                        <a:t>Content Classified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347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  <a:p>
                      <a:pPr algn="ctr"/>
                      <a:r>
                        <a:rPr lang="en-ZA" sz="1600" b="1" dirty="0"/>
                        <a:t>1185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574">
                <a:tc>
                  <a:txBody>
                    <a:bodyPr/>
                    <a:lstStyle/>
                    <a:p>
                      <a:r>
                        <a:rPr lang="en-ZA" sz="1600" dirty="0"/>
                        <a:t>Appeal</a:t>
                      </a:r>
                      <a:r>
                        <a:rPr lang="en-ZA" sz="1600" baseline="0" dirty="0"/>
                        <a:t> Applications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dirty="0"/>
                    </a:p>
                    <a:p>
                      <a:pPr algn="ctr"/>
                      <a:r>
                        <a:rPr lang="en-ZA" sz="1600" dirty="0"/>
                        <a:t>0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0" dirty="0"/>
                    </a:p>
                    <a:p>
                      <a:pPr algn="ctr"/>
                      <a:r>
                        <a:rPr lang="en-ZA" sz="16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600" b="1" dirty="0"/>
                    </a:p>
                    <a:p>
                      <a:pPr algn="ctr"/>
                      <a:r>
                        <a:rPr lang="en-ZA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28C14A-6B95-4E29-A404-F21D9811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>
                <a:latin typeface="Helvetica Neue"/>
              </a:rPr>
            </a:br>
            <a:endParaRPr lang="en-ZA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474913"/>
          </a:xfrm>
        </p:spPr>
        <p:txBody>
          <a:bodyPr>
            <a:spAutoFit/>
          </a:bodyPr>
          <a:lstStyle/>
          <a:p>
            <a:endParaRPr lang="en-US" sz="1800" b="1">
              <a:latin typeface="Helvetica Neue"/>
            </a:endParaRPr>
          </a:p>
          <a:p>
            <a:endParaRPr lang="en-US" sz="1800" b="1">
              <a:latin typeface="Helvetica Neue"/>
            </a:endParaRPr>
          </a:p>
          <a:p>
            <a:endParaRPr lang="en-US" b="1">
              <a:latin typeface="Helvetica Neue"/>
            </a:endParaRPr>
          </a:p>
          <a:p>
            <a:endParaRPr lang="en-US" b="1">
              <a:latin typeface="Helvetica Neue"/>
            </a:endParaRPr>
          </a:p>
          <a:p>
            <a:pPr>
              <a:buFont typeface="Arial" pitchFamily="34" charset="0"/>
              <a:buNone/>
            </a:pPr>
            <a:r>
              <a:rPr lang="en-US" b="1">
                <a:latin typeface="Helvetica Neue"/>
              </a:rPr>
              <a:t> 						THANK YOU!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A1B097-7577-4AFE-808C-DCAD9A93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88942" cy="654510"/>
          </a:xfrm>
        </p:spPr>
        <p:txBody>
          <a:bodyPr/>
          <a:lstStyle/>
          <a:p>
            <a:r>
              <a:rPr lang="en-ZA" sz="1800" dirty="0"/>
              <a:t>Annual Submissions for 2019/20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1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801466"/>
              </p:ext>
            </p:extLst>
          </p:nvPr>
        </p:nvGraphicFramePr>
        <p:xfrm>
          <a:off x="457200" y="1600200"/>
          <a:ext cx="784614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A28CF8-B5C4-42FC-B30F-3665CCF6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98488" y="230188"/>
            <a:ext cx="7940675" cy="717550"/>
          </a:xfrm>
        </p:spPr>
        <p:txBody>
          <a:bodyPr/>
          <a:lstStyle/>
          <a:p>
            <a:r>
              <a:rPr lang="en-US" sz="2800" b="1" dirty="0">
                <a:latin typeface="Helvetica Neue"/>
              </a:rPr>
              <a:t>Provincial Submission per quarter</a:t>
            </a:r>
            <a:endParaRPr lang="en-US" sz="2800" dirty="0">
              <a:latin typeface="Helvetica Neue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98488" y="947738"/>
            <a:ext cx="775017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0" hangingPunct="0"/>
            <a:endParaRPr lang="en-US" sz="20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032536"/>
              </p:ext>
            </p:extLst>
          </p:nvPr>
        </p:nvGraphicFramePr>
        <p:xfrm>
          <a:off x="396239" y="1143000"/>
          <a:ext cx="8142922" cy="503295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91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2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8993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QUARTER</a:t>
                      </a:r>
                      <a:r>
                        <a:rPr lang="en-ZA" baseline="0" dirty="0"/>
                        <a:t> 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QUARTER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QUARTER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QUARTER</a:t>
                      </a:r>
                      <a:r>
                        <a:rPr lang="en-ZA" baseline="0" dirty="0"/>
                        <a:t> 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TOTAL</a:t>
                      </a:r>
                    </a:p>
                    <a:p>
                      <a:pPr algn="ctr"/>
                      <a:r>
                        <a:rPr lang="en-ZA" dirty="0"/>
                        <a:t>Annual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993">
                <a:tc>
                  <a:txBody>
                    <a:bodyPr/>
                    <a:lstStyle/>
                    <a:p>
                      <a:r>
                        <a:rPr lang="en-ZA" sz="1400" b="0" dirty="0"/>
                        <a:t>Johannesburg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906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993">
                <a:tc>
                  <a:txBody>
                    <a:bodyPr/>
                    <a:lstStyle/>
                    <a:p>
                      <a:r>
                        <a:rPr lang="en-ZA" sz="1400" b="0" dirty="0"/>
                        <a:t>Durban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993">
                <a:tc>
                  <a:txBody>
                    <a:bodyPr/>
                    <a:lstStyle/>
                    <a:p>
                      <a:r>
                        <a:rPr lang="en-ZA" sz="1400" b="0" dirty="0"/>
                        <a:t>Cape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993">
                <a:tc>
                  <a:txBody>
                    <a:bodyPr/>
                    <a:lstStyle/>
                    <a:p>
                      <a:r>
                        <a:rPr lang="en-ZA" sz="1400" b="0" dirty="0"/>
                        <a:t>Eastern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993">
                <a:tc>
                  <a:txBody>
                    <a:bodyPr/>
                    <a:lstStyle/>
                    <a:p>
                      <a:r>
                        <a:rPr lang="en-ZA" sz="1400" b="0" dirty="0"/>
                        <a:t>International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172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99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/>
                        <a:t>Overall</a:t>
                      </a:r>
                    </a:p>
                    <a:p>
                      <a:endParaRPr lang="en-Z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/>
                        <a:t>1185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8F679-AD19-475C-8687-BDAB5B53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E4D6-05EE-4608-837B-5121A7AC45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b="1" dirty="0">
                <a:latin typeface="Helvetica Neue"/>
              </a:rPr>
              <a:t>SUBMISSIONS FOR 2019/20</a:t>
            </a:r>
            <a:endParaRPr lang="en-Z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en-ZA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7152337"/>
              </p:ext>
            </p:extLst>
          </p:nvPr>
        </p:nvGraphicFramePr>
        <p:xfrm>
          <a:off x="589935" y="1600200"/>
          <a:ext cx="809686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951513-4914-4517-A90F-01742F32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1C2E-A360-4930-90A2-BCC10EC82BD7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FPB PPT Templates4.jpg" descr="/WORK IN PROGRESS/Work in Progress/NATIVES ACT/FilmPublicationBoard/FPB ARTWORK 2012/PPT TEMPLATE/Electronic/FPB PPT Templates4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457200" y="30559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ANALYSIS OF CLASSIFICATION SUBMISSIONS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CE4A7-A668-4FB3-9EDB-B1F0EC85D6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2112</Words>
  <Application>Microsoft Office PowerPoint</Application>
  <PresentationFormat>On-screen Show (4:3)</PresentationFormat>
  <Paragraphs>1268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Courier New</vt:lpstr>
      <vt:lpstr>Helvetica</vt:lpstr>
      <vt:lpstr>Helvetica Neue</vt:lpstr>
      <vt:lpstr>Wingdings</vt:lpstr>
      <vt:lpstr>Office Theme</vt:lpstr>
      <vt:lpstr>Custom Design</vt:lpstr>
      <vt:lpstr>1_Custom Design</vt:lpstr>
      <vt:lpstr>   CLIENT SUPPORT UNIT   ANNUAL TREND ANALYSIS: CLASSIFICATION SUBMISSIONS AND REGISTRATION/ RENEWALS (2019/20)  </vt:lpstr>
      <vt:lpstr>Contents: </vt:lpstr>
      <vt:lpstr>CLASSIFICATION SUBMISSIONS</vt:lpstr>
      <vt:lpstr>Introduction</vt:lpstr>
      <vt:lpstr>Received, Rejected and Processed for 2019/20</vt:lpstr>
      <vt:lpstr>Annual Submissions for 2019/20</vt:lpstr>
      <vt:lpstr>Provincial Submission per quarter</vt:lpstr>
      <vt:lpstr>SUBMISSIONS FOR 2019/20</vt:lpstr>
      <vt:lpstr>ANALYSIS OF CLASSIFICATION SUBMISSIONS </vt:lpstr>
      <vt:lpstr> </vt:lpstr>
      <vt:lpstr>Annual Classification per Genre </vt:lpstr>
      <vt:lpstr>Summary of the analysis</vt:lpstr>
      <vt:lpstr>Analysis Per Format</vt:lpstr>
      <vt:lpstr>Annual Analysis per format</vt:lpstr>
      <vt:lpstr>Summary of Findings</vt:lpstr>
      <vt:lpstr>Production Category</vt:lpstr>
      <vt:lpstr>Production Analysis Category</vt:lpstr>
      <vt:lpstr>Summary of Findings</vt:lpstr>
      <vt:lpstr>APPEAL APPLICATIONS </vt:lpstr>
      <vt:lpstr>Annual Comparisons </vt:lpstr>
      <vt:lpstr>Annual Submissions Comparisons Cont...</vt:lpstr>
      <vt:lpstr>Overall Assessment</vt:lpstr>
      <vt:lpstr>CLASSIFICATION TURNAROUND TIME</vt:lpstr>
      <vt:lpstr>Quarterly Classification Turnaround Time</vt:lpstr>
      <vt:lpstr>Annual Classification Turnaround Time</vt:lpstr>
      <vt:lpstr>NEW REGISTRATIONS &amp; ANNUAL RENEWALS </vt:lpstr>
      <vt:lpstr>INTRODUCTION </vt:lpstr>
      <vt:lpstr>Registration &amp; Renewal Applications (2019/20)</vt:lpstr>
      <vt:lpstr>New Registrations &amp; Annual Renewals Applications for 2019/20</vt:lpstr>
      <vt:lpstr>Online vs In-House Processing (2019/20)</vt:lpstr>
      <vt:lpstr>Online vs Manual Processing</vt:lpstr>
      <vt:lpstr>Summary of the Analysis</vt:lpstr>
      <vt:lpstr>Processed Applications per Province</vt:lpstr>
      <vt:lpstr>Processed Applications per province </vt:lpstr>
      <vt:lpstr>Summary of findings</vt:lpstr>
      <vt:lpstr>New Registrations per Province</vt:lpstr>
      <vt:lpstr>Annual Renewals per Province</vt:lpstr>
      <vt:lpstr>Analysis of New Registrations &amp; Annual Renewals 2019/20</vt:lpstr>
      <vt:lpstr>Summary of Findings</vt:lpstr>
      <vt:lpstr>DISTRIBUTION TYPE</vt:lpstr>
      <vt:lpstr>PowerPoint Presentation</vt:lpstr>
      <vt:lpstr>Analysis of Distribution Type </vt:lpstr>
      <vt:lpstr>Comparison for the Past 3 Financial Years</vt:lpstr>
      <vt:lpstr>Annual Comparison for the past 4 Financial Years</vt:lpstr>
      <vt:lpstr>Revenue Collected for New Registrations &amp; Annual Renewals</vt:lpstr>
      <vt:lpstr>NEW REGISTRATIONS &amp; ANNUAL RENEWAL TURNAROUND TIMES</vt:lpstr>
      <vt:lpstr>Registrations and Renewals Turnaround Time</vt:lpstr>
      <vt:lpstr>Registration Annual Turnaround Time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SUPPORT UNIT   ANNUAL TREND ANALYSIS: CLASSIFICATION SUBMISSIONS AND REGISTRATION/ RENEWALS (2018/19)</dc:title>
  <dc:creator>Anna Madumo</dc:creator>
  <cp:lastModifiedBy>Nthabiseng May</cp:lastModifiedBy>
  <cp:revision>72</cp:revision>
  <cp:lastPrinted>2019-04-15T15:39:41Z</cp:lastPrinted>
  <dcterms:created xsi:type="dcterms:W3CDTF">2019-04-15T14:21:59Z</dcterms:created>
  <dcterms:modified xsi:type="dcterms:W3CDTF">2020-04-20T11:28:15Z</dcterms:modified>
</cp:coreProperties>
</file>